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2" r:id="rId1"/>
    <p:sldMasterId id="2147483653" r:id="rId2"/>
    <p:sldMasterId id="2147483654" r:id="rId3"/>
    <p:sldMasterId id="2147483655" r:id="rId4"/>
  </p:sldMasterIdLst>
  <p:notesMasterIdLst>
    <p:notesMasterId r:id="rId25"/>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70" r:id="rId18"/>
    <p:sldId id="271" r:id="rId19"/>
    <p:sldId id="272" r:id="rId20"/>
    <p:sldId id="273" r:id="rId21"/>
    <p:sldId id="274" r:id="rId22"/>
    <p:sldId id="275" r:id="rId23"/>
    <p:sldId id="276" r:id="rId24"/>
  </p:sldIdLst>
  <p:sldSz cx="9144000" cy="5143500" type="screen16x9"/>
  <p:notesSz cx="6858000" cy="9144000"/>
  <p:embeddedFontLst>
    <p:embeddedFont>
      <p:font typeface="Archivo Black" panose="020B0604020202020204" charset="0"/>
      <p:regular r:id="rId26"/>
    </p:embeddedFont>
    <p:embeddedFont>
      <p:font typeface="Manrope" panose="020B0604020202020204" charset="0"/>
      <p:regular r:id="rId27"/>
      <p:bold r:id="rId28"/>
    </p:embeddedFont>
    <p:embeddedFont>
      <p:font typeface="Noto Sans Symbols" panose="020B0604020202020204" charset="0"/>
      <p:regular r:id="rId29"/>
      <p:bold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69FD0F1-31C1-40A5-956F-1FC8384C8D49}">
  <a:tblStyle styleId="{E69FD0F1-31C1-40A5-956F-1FC8384C8D4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1" d="100"/>
          <a:sy n="91" d="100"/>
        </p:scale>
        <p:origin x="56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1.fntdata"/><Relationship Id="rId3" Type="http://schemas.openxmlformats.org/officeDocument/2006/relationships/slideMaster" Target="slideMasters/slideMaster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3.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2.fntdata"/><Relationship Id="rId30" Type="http://schemas.openxmlformats.org/officeDocument/2006/relationships/font" Target="fonts/font5.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6" name="Google Shape;66;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7" name="Google Shape;187;p1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3488d9d01f4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0" name="Google Shape;200;g3488d9d01f4_0_15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3488d9d01f4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1" name="Google Shape;211;g3488d9d01f4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488d9d01f4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9" name="Google Shape;219;g3488d9d01f4_0_18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3488d9d01f4_0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3" name="Google Shape;233;g3488d9d01f4_0_27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3488d9d01f4_0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3488d9d01f4_0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3488d9d01f4_0_268: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3488d9d01f4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3488d9d01f4_0_30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3488d9d01f4_0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3488d9d01f4_0_31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3488d9d01f4_0_3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3488d9d01f4_0_334: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3488d9d01f4_0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3488d9d01f4_0_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95" name="Google Shape;295;g3488d9d01f4_0_34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1" name="Google Shape;111;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488d9d01f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8" name="Google Shape;118;g3488d9d01f4_0_8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4" name="Google Shape;13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0" name="Google Shape;140;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7" name="Google Shape;157;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4" name="Google Shape;164;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3488d9d01f4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0" name="Google Shape;170;g3488d9d01f4_0_67: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8"/>
        <p:cNvGrpSpPr/>
        <p:nvPr/>
      </p:nvGrpSpPr>
      <p:grpSpPr>
        <a:xfrm>
          <a:off x="0" y="0"/>
          <a:ext cx="0" cy="0"/>
          <a:chOff x="0" y="0"/>
          <a:chExt cx="0" cy="0"/>
        </a:xfrm>
      </p:grpSpPr>
      <p:sp>
        <p:nvSpPr>
          <p:cNvPr id="9" name="Google Shape;9;p2"/>
          <p:cNvSpPr txBox="1">
            <a:spLocks noGrp="1"/>
          </p:cNvSpPr>
          <p:nvPr>
            <p:ph type="title"/>
          </p:nvPr>
        </p:nvSpPr>
        <p:spPr>
          <a:xfrm>
            <a:off x="713160" y="539640"/>
            <a:ext cx="4632000" cy="10584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 name="Google Shape;10;p2"/>
          <p:cNvSpPr txBox="1">
            <a:spLocks noGrp="1"/>
          </p:cNvSpPr>
          <p:nvPr>
            <p:ph type="subTitle" idx="1"/>
          </p:nvPr>
        </p:nvSpPr>
        <p:spPr>
          <a:xfrm>
            <a:off x="5397480" y="1055160"/>
            <a:ext cx="3033000" cy="30330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_TITLE_AND_DESCRIPTION" type="blank">
  <p:cSld name="BLANK">
    <p:spTree>
      <p:nvGrpSpPr>
        <p:cNvPr id="1" name="Shape 3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_HEADER" type="blank">
  <p:cSld name="BLANK">
    <p:spTree>
      <p:nvGrpSpPr>
        <p:cNvPr id="1" name="Shape 48"/>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USTOM_12_1" type="blank">
  <p:cSld name="BLANK">
    <p:spTree>
      <p:nvGrpSpPr>
        <p:cNvPr id="1" name="Shape 63"/>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60" y="539640"/>
            <a:ext cx="4807200" cy="2003700"/>
          </a:xfrm>
          <a:prstGeom prst="rect">
            <a:avLst/>
          </a:prstGeom>
          <a:noFill/>
          <a:ln>
            <a:noFill/>
          </a:ln>
        </p:spPr>
        <p:txBody>
          <a:bodyPr spcFirstLastPara="1" wrap="square" lIns="91425" tIns="91425" rIns="91425" bIns="91425" anchor="ctr" anchorCtr="0">
            <a:noAutofit/>
          </a:bodyPr>
          <a:lstStyle>
            <a:lvl1pPr marR="0" lvl="0" algn="l">
              <a:spcBef>
                <a:spcPts val="0"/>
              </a:spcBef>
              <a:spcAft>
                <a:spcPts val="0"/>
              </a:spcAft>
              <a:buSzPts val="1400"/>
              <a:buNone/>
              <a:defRPr sz="1800" b="0" i="0" u="none" strike="noStrike" cap="none"/>
            </a:lvl1pPr>
            <a:lvl2pPr marR="0" lvl="1" algn="l">
              <a:spcBef>
                <a:spcPts val="0"/>
              </a:spcBef>
              <a:spcAft>
                <a:spcPts val="0"/>
              </a:spcAft>
              <a:buSzPts val="1400"/>
              <a:buNone/>
              <a:defRPr sz="1800" b="0" i="0" u="none" strike="noStrike" cap="none"/>
            </a:lvl2pPr>
            <a:lvl3pPr marR="0" lvl="2" algn="l">
              <a:spcBef>
                <a:spcPts val="0"/>
              </a:spcBef>
              <a:spcAft>
                <a:spcPts val="0"/>
              </a:spcAft>
              <a:buSzPts val="1400"/>
              <a:buNone/>
              <a:defRPr sz="1800" b="0" i="0" u="none" strike="noStrike" cap="none"/>
            </a:lvl3pPr>
            <a:lvl4pPr marR="0" lvl="3" algn="l">
              <a:spcBef>
                <a:spcPts val="0"/>
              </a:spcBef>
              <a:spcAft>
                <a:spcPts val="0"/>
              </a:spcAft>
              <a:buSzPts val="1400"/>
              <a:buNone/>
              <a:defRPr sz="1800" b="0" i="0" u="none" strike="noStrike" cap="none"/>
            </a:lvl4pPr>
            <a:lvl5pPr marR="0" lvl="4" algn="l">
              <a:spcBef>
                <a:spcPts val="0"/>
              </a:spcBef>
              <a:spcAft>
                <a:spcPts val="0"/>
              </a:spcAft>
              <a:buSzPts val="1400"/>
              <a:buNone/>
              <a:defRPr sz="1800" b="0" i="0" u="none" strike="noStrike" cap="none"/>
            </a:lvl5pPr>
            <a:lvl6pPr marR="0" lvl="5" algn="l">
              <a:spcBef>
                <a:spcPts val="0"/>
              </a:spcBef>
              <a:spcAft>
                <a:spcPts val="0"/>
              </a:spcAft>
              <a:buSzPts val="1400"/>
              <a:buNone/>
              <a:defRPr sz="1800" b="0" i="0" u="none" strike="noStrike" cap="none"/>
            </a:lvl6pPr>
            <a:lvl7pPr marR="0" lvl="6" algn="l">
              <a:spcBef>
                <a:spcPts val="0"/>
              </a:spcBef>
              <a:spcAft>
                <a:spcPts val="0"/>
              </a:spcAft>
              <a:buSzPts val="1400"/>
              <a:buNone/>
              <a:defRPr sz="1800" b="0" i="0" u="none" strike="noStrike" cap="none"/>
            </a:lvl7pPr>
            <a:lvl8pPr marR="0" lvl="7" algn="l">
              <a:spcBef>
                <a:spcPts val="0"/>
              </a:spcBef>
              <a:spcAft>
                <a:spcPts val="0"/>
              </a:spcAft>
              <a:buSzPts val="1400"/>
              <a:buNone/>
              <a:defRPr sz="1800" b="0" i="0" u="none" strike="noStrike" cap="none"/>
            </a:lvl8pPr>
            <a:lvl9pPr marR="0" lvl="8" algn="l">
              <a:spcBef>
                <a:spcPts val="0"/>
              </a:spcBef>
              <a:spcAft>
                <a:spcPts val="0"/>
              </a:spcAft>
              <a:buSzPts val="1400"/>
              <a:buNone/>
              <a:defRPr sz="1800" b="0" i="0" u="none" strike="noStrike" cap="none"/>
            </a:lvl9pPr>
          </a:lstStyle>
          <a:p>
            <a:endParaRPr/>
          </a:p>
        </p:txBody>
      </p:sp>
      <p:sp>
        <p:nvSpPr>
          <p:cNvPr id="7" name="Google Shape;7;p1"/>
          <p:cNvSpPr txBox="1">
            <a:spLocks noGrp="1"/>
          </p:cNvSpPr>
          <p:nvPr>
            <p:ph type="body" idx="1"/>
          </p:nvPr>
        </p:nvSpPr>
        <p:spPr>
          <a:xfrm>
            <a:off x="5654880" y="1312560"/>
            <a:ext cx="2851800" cy="2851800"/>
          </a:xfrm>
          <a:prstGeom prst="rect">
            <a:avLst/>
          </a:prstGeom>
          <a:noFill/>
          <a:ln w="76300" cap="flat" cmpd="sng">
            <a:solidFill>
              <a:schemeClr val="lt1"/>
            </a:solidFill>
            <a:prstDash val="solid"/>
            <a:round/>
            <a:headEnd type="none" w="sm" len="sm"/>
            <a:tailEnd type="none" w="sm" len="sm"/>
          </a:ln>
        </p:spPr>
        <p:txBody>
          <a:bodyPr spcFirstLastPara="1" wrap="square" lIns="90000" tIns="45000" rIns="90000" bIns="45000" anchor="t" anchorCtr="0">
            <a:normAutofit/>
          </a:bodyPr>
          <a:lstStyle>
            <a:lvl1pPr marL="457200" marR="0" lvl="0" indent="-228600" algn="l">
              <a:spcBef>
                <a:spcPts val="0"/>
              </a:spcBef>
              <a:spcAft>
                <a:spcPts val="0"/>
              </a:spcAft>
              <a:buSzPts val="1400"/>
              <a:buNone/>
              <a:defRPr sz="1800" b="0" i="0" u="none" strike="noStrike" cap="none"/>
            </a:lvl1pPr>
            <a:lvl2pPr marL="914400" marR="0" lvl="1" indent="-228600" algn="l">
              <a:spcBef>
                <a:spcPts val="0"/>
              </a:spcBef>
              <a:spcAft>
                <a:spcPts val="0"/>
              </a:spcAft>
              <a:buSzPts val="1400"/>
              <a:buNone/>
              <a:defRPr sz="1800" b="0" i="0" u="none" strike="noStrike" cap="none"/>
            </a:lvl2pPr>
            <a:lvl3pPr marL="1371600" marR="0" lvl="2" indent="-228600" algn="l">
              <a:spcBef>
                <a:spcPts val="0"/>
              </a:spcBef>
              <a:spcAft>
                <a:spcPts val="0"/>
              </a:spcAft>
              <a:buSzPts val="1400"/>
              <a:buNone/>
              <a:defRPr sz="1800" b="0" i="0" u="none" strike="noStrike" cap="none"/>
            </a:lvl3pPr>
            <a:lvl4pPr marL="1828800" marR="0" lvl="3" indent="-228600" algn="l">
              <a:spcBef>
                <a:spcPts val="0"/>
              </a:spcBef>
              <a:spcAft>
                <a:spcPts val="0"/>
              </a:spcAft>
              <a:buSzPts val="1400"/>
              <a:buNone/>
              <a:defRPr sz="1800" b="0" i="0" u="none" strike="noStrike" cap="none"/>
            </a:lvl4pPr>
            <a:lvl5pPr marL="2286000" marR="0" lvl="4" indent="-228600" algn="l">
              <a:spcBef>
                <a:spcPts val="0"/>
              </a:spcBef>
              <a:spcAft>
                <a:spcPts val="0"/>
              </a:spcAft>
              <a:buSzPts val="1400"/>
              <a:buNone/>
              <a:defRPr sz="1800" b="0" i="0" u="none" strike="noStrike" cap="none"/>
            </a:lvl5pPr>
            <a:lvl6pPr marL="2743200" marR="0" lvl="5" indent="-228600" algn="l">
              <a:spcBef>
                <a:spcPts val="0"/>
              </a:spcBef>
              <a:spcAft>
                <a:spcPts val="0"/>
              </a:spcAft>
              <a:buSzPts val="1400"/>
              <a:buNone/>
              <a:defRPr sz="1800" b="0" i="0" u="none" strike="noStrike" cap="none"/>
            </a:lvl6pPr>
            <a:lvl7pPr marL="3200400" marR="0" lvl="6" indent="-228600" algn="l">
              <a:spcBef>
                <a:spcPts val="0"/>
              </a:spcBef>
              <a:spcAft>
                <a:spcPts val="0"/>
              </a:spcAft>
              <a:buSzPts val="1400"/>
              <a:buNone/>
              <a:defRPr sz="1800" b="0" i="0" u="none" strike="noStrike" cap="none"/>
            </a:lvl7pPr>
            <a:lvl8pPr marL="3657600" marR="0" lvl="7" indent="-228600" algn="l">
              <a:spcBef>
                <a:spcPts val="0"/>
              </a:spcBef>
              <a:spcAft>
                <a:spcPts val="0"/>
              </a:spcAft>
              <a:buSzPts val="1400"/>
              <a:buNone/>
              <a:defRPr sz="1800" b="0" i="0" u="none" strike="noStrike" cap="none"/>
            </a:lvl8pPr>
            <a:lvl9pPr marL="4114800" marR="0" lvl="8" indent="-228600" algn="l">
              <a:spcBef>
                <a:spcPts val="0"/>
              </a:spcBef>
              <a:spcAft>
                <a:spcPts val="0"/>
              </a:spcAft>
              <a:buSzPts val="1400"/>
              <a:buNone/>
              <a:defRPr sz="1800" b="0" i="0" u="none" strike="noStrike" cap="none"/>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713160" y="1013400"/>
            <a:ext cx="6993600" cy="814800"/>
          </a:xfrm>
          <a:prstGeom prst="rect">
            <a:avLst/>
          </a:prstGeom>
          <a:noFill/>
          <a:ln>
            <a:noFill/>
          </a:ln>
        </p:spPr>
        <p:txBody>
          <a:bodyPr spcFirstLastPara="1" wrap="square" lIns="91425" tIns="91425" rIns="91425" bIns="91425" anchor="t" anchorCtr="0">
            <a:noAutofit/>
          </a:bodyPr>
          <a:lstStyle>
            <a:lvl1pPr marR="0" lvl="0" algn="l">
              <a:spcBef>
                <a:spcPts val="0"/>
              </a:spcBef>
              <a:spcAft>
                <a:spcPts val="0"/>
              </a:spcAft>
              <a:buSzPts val="1400"/>
              <a:buNone/>
              <a:defRPr sz="1800" b="0" i="0" u="none" strike="noStrike" cap="none"/>
            </a:lvl1pPr>
            <a:lvl2pPr marR="0" lvl="1" algn="l">
              <a:spcBef>
                <a:spcPts val="0"/>
              </a:spcBef>
              <a:spcAft>
                <a:spcPts val="0"/>
              </a:spcAft>
              <a:buSzPts val="1400"/>
              <a:buNone/>
              <a:defRPr sz="1800" b="0" i="0" u="none" strike="noStrike" cap="none"/>
            </a:lvl2pPr>
            <a:lvl3pPr marR="0" lvl="2" algn="l">
              <a:spcBef>
                <a:spcPts val="0"/>
              </a:spcBef>
              <a:spcAft>
                <a:spcPts val="0"/>
              </a:spcAft>
              <a:buSzPts val="1400"/>
              <a:buNone/>
              <a:defRPr sz="1800" b="0" i="0" u="none" strike="noStrike" cap="none"/>
            </a:lvl3pPr>
            <a:lvl4pPr marR="0" lvl="3" algn="l">
              <a:spcBef>
                <a:spcPts val="0"/>
              </a:spcBef>
              <a:spcAft>
                <a:spcPts val="0"/>
              </a:spcAft>
              <a:buSzPts val="1400"/>
              <a:buNone/>
              <a:defRPr sz="1800" b="0" i="0" u="none" strike="noStrike" cap="none"/>
            </a:lvl4pPr>
            <a:lvl5pPr marR="0" lvl="4" algn="l">
              <a:spcBef>
                <a:spcPts val="0"/>
              </a:spcBef>
              <a:spcAft>
                <a:spcPts val="0"/>
              </a:spcAft>
              <a:buSzPts val="1400"/>
              <a:buNone/>
              <a:defRPr sz="1800" b="0" i="0" u="none" strike="noStrike" cap="none"/>
            </a:lvl5pPr>
            <a:lvl6pPr marR="0" lvl="5" algn="l">
              <a:spcBef>
                <a:spcPts val="0"/>
              </a:spcBef>
              <a:spcAft>
                <a:spcPts val="0"/>
              </a:spcAft>
              <a:buSzPts val="1400"/>
              <a:buNone/>
              <a:defRPr sz="1800" b="0" i="0" u="none" strike="noStrike" cap="none"/>
            </a:lvl6pPr>
            <a:lvl7pPr marR="0" lvl="6" algn="l">
              <a:spcBef>
                <a:spcPts val="0"/>
              </a:spcBef>
              <a:spcAft>
                <a:spcPts val="0"/>
              </a:spcAft>
              <a:buSzPts val="1400"/>
              <a:buNone/>
              <a:defRPr sz="1800" b="0" i="0" u="none" strike="noStrike" cap="none"/>
            </a:lvl7pPr>
            <a:lvl8pPr marR="0" lvl="7" algn="l">
              <a:spcBef>
                <a:spcPts val="0"/>
              </a:spcBef>
              <a:spcAft>
                <a:spcPts val="0"/>
              </a:spcAft>
              <a:buSzPts val="1400"/>
              <a:buNone/>
              <a:defRPr sz="1800" b="0" i="0" u="none" strike="noStrike" cap="none"/>
            </a:lvl8pPr>
            <a:lvl9pPr marR="0" lvl="8" algn="l">
              <a:spcBef>
                <a:spcPts val="0"/>
              </a:spcBef>
              <a:spcAft>
                <a:spcPts val="0"/>
              </a:spcAft>
              <a:buSzPts val="1400"/>
              <a:buNone/>
              <a:defRPr sz="1800" b="0" i="0" u="none" strike="noStrike" cap="none"/>
            </a:lvl9pPr>
          </a:lstStyle>
          <a:p>
            <a:endParaRPr/>
          </a:p>
        </p:txBody>
      </p:sp>
      <p:grpSp>
        <p:nvGrpSpPr>
          <p:cNvPr id="13" name="Google Shape;13;p3"/>
          <p:cNvGrpSpPr/>
          <p:nvPr/>
        </p:nvGrpSpPr>
        <p:grpSpPr>
          <a:xfrm>
            <a:off x="6687300" y="-259020"/>
            <a:ext cx="2946726" cy="5031900"/>
            <a:chOff x="6687300" y="-259020"/>
            <a:chExt cx="2946726" cy="5031900"/>
          </a:xfrm>
        </p:grpSpPr>
        <p:grpSp>
          <p:nvGrpSpPr>
            <p:cNvPr id="14" name="Google Shape;14;p3"/>
            <p:cNvGrpSpPr/>
            <p:nvPr/>
          </p:nvGrpSpPr>
          <p:grpSpPr>
            <a:xfrm>
              <a:off x="7260480" y="4515420"/>
              <a:ext cx="1309740" cy="257460"/>
              <a:chOff x="7260480" y="4515420"/>
              <a:chExt cx="1309740" cy="257460"/>
            </a:xfrm>
          </p:grpSpPr>
          <p:sp>
            <p:nvSpPr>
              <p:cNvPr id="15" name="Google Shape;15;p3"/>
              <p:cNvSpPr/>
              <p:nvPr/>
            </p:nvSpPr>
            <p:spPr>
              <a:xfrm rot="10800000" flipH="1">
                <a:off x="7680240" y="469938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16" name="Google Shape;16;p3"/>
              <p:cNvSpPr/>
              <p:nvPr/>
            </p:nvSpPr>
            <p:spPr>
              <a:xfrm rot="10800000" flipH="1">
                <a:off x="7884360" y="469938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17" name="Google Shape;17;p3"/>
              <p:cNvSpPr/>
              <p:nvPr/>
            </p:nvSpPr>
            <p:spPr>
              <a:xfrm rot="10800000" flipH="1">
                <a:off x="8088480" y="469938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18" name="Google Shape;18;p3"/>
              <p:cNvSpPr/>
              <p:nvPr/>
            </p:nvSpPr>
            <p:spPr>
              <a:xfrm rot="10800000" flipH="1">
                <a:off x="8292600" y="469938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19" name="Google Shape;19;p3"/>
              <p:cNvSpPr/>
              <p:nvPr/>
            </p:nvSpPr>
            <p:spPr>
              <a:xfrm rot="10800000" flipH="1">
                <a:off x="8496720" y="469938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20" name="Google Shape;20;p3"/>
              <p:cNvSpPr/>
              <p:nvPr/>
            </p:nvSpPr>
            <p:spPr>
              <a:xfrm rot="10800000" flipH="1">
                <a:off x="7260480" y="451542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21" name="Google Shape;21;p3"/>
              <p:cNvSpPr/>
              <p:nvPr/>
            </p:nvSpPr>
            <p:spPr>
              <a:xfrm rot="10800000" flipH="1">
                <a:off x="7464600" y="451542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22" name="Google Shape;22;p3"/>
              <p:cNvSpPr/>
              <p:nvPr/>
            </p:nvSpPr>
            <p:spPr>
              <a:xfrm rot="10800000" flipH="1">
                <a:off x="7668720" y="451542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23" name="Google Shape;23;p3"/>
              <p:cNvSpPr/>
              <p:nvPr/>
            </p:nvSpPr>
            <p:spPr>
              <a:xfrm rot="10800000" flipH="1">
                <a:off x="7872840" y="451542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24" name="Google Shape;24;p3"/>
              <p:cNvSpPr/>
              <p:nvPr/>
            </p:nvSpPr>
            <p:spPr>
              <a:xfrm rot="10800000" flipH="1">
                <a:off x="8076960" y="451542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grpSp>
        <p:grpSp>
          <p:nvGrpSpPr>
            <p:cNvPr id="25" name="Google Shape;25;p3"/>
            <p:cNvGrpSpPr/>
            <p:nvPr/>
          </p:nvGrpSpPr>
          <p:grpSpPr>
            <a:xfrm>
              <a:off x="6687300" y="-259020"/>
              <a:ext cx="2946726" cy="2776163"/>
              <a:chOff x="6687300" y="-259020"/>
              <a:chExt cx="2946726" cy="2776163"/>
            </a:xfrm>
          </p:grpSpPr>
          <p:sp>
            <p:nvSpPr>
              <p:cNvPr id="26" name="Google Shape;26;p3"/>
              <p:cNvSpPr/>
              <p:nvPr/>
            </p:nvSpPr>
            <p:spPr>
              <a:xfrm rot="10800000">
                <a:off x="6687300" y="-15000"/>
                <a:ext cx="2456700" cy="2446800"/>
              </a:xfrm>
              <a:prstGeom prst="rtTriangl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27" name="Google Shape;27;p3"/>
              <p:cNvSpPr/>
              <p:nvPr/>
            </p:nvSpPr>
            <p:spPr>
              <a:xfrm rot="-8100410" flipH="1">
                <a:off x="7946238" y="807992"/>
                <a:ext cx="1779576" cy="47729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28" name="Google Shape;28;p3"/>
              <p:cNvSpPr/>
              <p:nvPr/>
            </p:nvSpPr>
            <p:spPr>
              <a:xfrm rot="-8100000" flipH="1">
                <a:off x="6856947" y="76255"/>
                <a:ext cx="995748" cy="114551"/>
              </a:xfrm>
              <a:prstGeom prst="roundRect">
                <a:avLst>
                  <a:gd name="adj" fmla="val 50000"/>
                </a:avLst>
              </a:prstGeom>
              <a:solidFill>
                <a:schemeClr val="lt1"/>
              </a:solidFill>
              <a:ln>
                <a:noFill/>
              </a:ln>
            </p:spPr>
            <p:txBody>
              <a:bodyPr spcFirstLastPara="1" wrap="square" lIns="91425" tIns="40675" rIns="91425" bIns="4067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29" name="Google Shape;29;p3"/>
              <p:cNvSpPr/>
              <p:nvPr/>
            </p:nvSpPr>
            <p:spPr>
              <a:xfrm rot="10800000" flipH="1">
                <a:off x="6962400" y="272280"/>
                <a:ext cx="1309200" cy="1309200"/>
              </a:xfrm>
              <a:prstGeom prst="ellipse">
                <a:avLst/>
              </a:prstGeom>
              <a:noFill/>
              <a:ln w="9525" cap="flat" cmpd="sng">
                <a:solidFill>
                  <a:srgbClr val="F8F8F8"/>
                </a:solidFill>
                <a:prstDash val="lg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30" name="Google Shape;30;p3"/>
              <p:cNvSpPr/>
              <p:nvPr/>
            </p:nvSpPr>
            <p:spPr>
              <a:xfrm rot="-8100410" flipH="1">
                <a:off x="7652166" y="1609564"/>
                <a:ext cx="1779576" cy="326259"/>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grpSp>
      </p:grpSp>
      <p:sp>
        <p:nvSpPr>
          <p:cNvPr id="31" name="Google Shape;31;p3"/>
          <p:cNvSpPr txBox="1">
            <a:spLocks noGrp="1"/>
          </p:cNvSpPr>
          <p:nvPr>
            <p:ph type="body" idx="1"/>
          </p:nvPr>
        </p:nvSpPr>
        <p:spPr>
          <a:xfrm>
            <a:off x="457200" y="1203480"/>
            <a:ext cx="8229300" cy="2982900"/>
          </a:xfrm>
          <a:prstGeom prst="rect">
            <a:avLst/>
          </a:prstGeom>
          <a:noFill/>
          <a:ln>
            <a:noFill/>
          </a:ln>
        </p:spPr>
        <p:txBody>
          <a:bodyPr spcFirstLastPara="1" wrap="square" lIns="0" tIns="0" rIns="0" bIns="0" anchor="t" anchorCtr="0">
            <a:normAutofit/>
          </a:bodyPr>
          <a:lstStyle>
            <a:lvl1pPr marL="457200" marR="0" lvl="0" indent="-228600" algn="l">
              <a:spcBef>
                <a:spcPts val="0"/>
              </a:spcBef>
              <a:spcAft>
                <a:spcPts val="0"/>
              </a:spcAft>
              <a:buSzPts val="1400"/>
              <a:buNone/>
              <a:defRPr sz="1800" b="0" i="0" u="none" strike="noStrike" cap="none"/>
            </a:lvl1pPr>
            <a:lvl2pPr marL="914400" marR="0" lvl="1" indent="-228600" algn="l">
              <a:spcBef>
                <a:spcPts val="0"/>
              </a:spcBef>
              <a:spcAft>
                <a:spcPts val="0"/>
              </a:spcAft>
              <a:buSzPts val="1400"/>
              <a:buNone/>
              <a:defRPr sz="1800" b="0" i="0" u="none" strike="noStrike" cap="none"/>
            </a:lvl2pPr>
            <a:lvl3pPr marL="1371600" marR="0" lvl="2" indent="-228600" algn="l">
              <a:spcBef>
                <a:spcPts val="0"/>
              </a:spcBef>
              <a:spcAft>
                <a:spcPts val="0"/>
              </a:spcAft>
              <a:buSzPts val="1400"/>
              <a:buNone/>
              <a:defRPr sz="1800" b="0" i="0" u="none" strike="noStrike" cap="none"/>
            </a:lvl3pPr>
            <a:lvl4pPr marL="1828800" marR="0" lvl="3" indent="-228600" algn="l">
              <a:spcBef>
                <a:spcPts val="0"/>
              </a:spcBef>
              <a:spcAft>
                <a:spcPts val="0"/>
              </a:spcAft>
              <a:buSzPts val="1400"/>
              <a:buNone/>
              <a:defRPr sz="1800" b="0" i="0" u="none" strike="noStrike" cap="none"/>
            </a:lvl4pPr>
            <a:lvl5pPr marL="2286000" marR="0" lvl="4" indent="-228600" algn="l">
              <a:spcBef>
                <a:spcPts val="0"/>
              </a:spcBef>
              <a:spcAft>
                <a:spcPts val="0"/>
              </a:spcAft>
              <a:buSzPts val="1400"/>
              <a:buNone/>
              <a:defRPr sz="1800" b="0" i="0" u="none" strike="noStrike" cap="none"/>
            </a:lvl5pPr>
            <a:lvl6pPr marL="2743200" marR="0" lvl="5" indent="-228600" algn="l">
              <a:spcBef>
                <a:spcPts val="0"/>
              </a:spcBef>
              <a:spcAft>
                <a:spcPts val="0"/>
              </a:spcAft>
              <a:buSzPts val="1400"/>
              <a:buNone/>
              <a:defRPr sz="1800" b="0" i="0" u="none" strike="noStrike" cap="none"/>
            </a:lvl6pPr>
            <a:lvl7pPr marL="3200400" marR="0" lvl="6" indent="-228600" algn="l">
              <a:spcBef>
                <a:spcPts val="0"/>
              </a:spcBef>
              <a:spcAft>
                <a:spcPts val="0"/>
              </a:spcAft>
              <a:buSzPts val="1400"/>
              <a:buNone/>
              <a:defRPr sz="1800" b="0" i="0" u="none" strike="noStrike" cap="none"/>
            </a:lvl7pPr>
            <a:lvl8pPr marL="3657600" marR="0" lvl="7" indent="-228600" algn="l">
              <a:spcBef>
                <a:spcPts val="0"/>
              </a:spcBef>
              <a:spcAft>
                <a:spcPts val="0"/>
              </a:spcAft>
              <a:buSzPts val="1400"/>
              <a:buNone/>
              <a:defRPr sz="1800" b="0" i="0" u="none" strike="noStrike" cap="none"/>
            </a:lvl8pPr>
            <a:lvl9pPr marL="4114800" marR="0" lvl="8" indent="-228600" algn="l">
              <a:spcBef>
                <a:spcPts val="0"/>
              </a:spcBef>
              <a:spcAft>
                <a:spcPts val="0"/>
              </a:spcAft>
              <a:buSzPts val="1400"/>
              <a:buNone/>
              <a:defRPr sz="1800" b="0" i="0" u="none" strike="noStrike" cap="none"/>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733680" y="1967760"/>
            <a:ext cx="4410600" cy="1366500"/>
          </a:xfrm>
          <a:prstGeom prst="rect">
            <a:avLst/>
          </a:prstGeom>
          <a:noFill/>
          <a:ln>
            <a:noFill/>
          </a:ln>
        </p:spPr>
        <p:txBody>
          <a:bodyPr spcFirstLastPara="1" wrap="square" lIns="91425" tIns="91425" rIns="91425" bIns="91425" anchor="b" anchorCtr="0">
            <a:noAutofit/>
          </a:bodyPr>
          <a:lstStyle>
            <a:lvl1pPr marR="0" lvl="0" algn="l">
              <a:spcBef>
                <a:spcPts val="0"/>
              </a:spcBef>
              <a:spcAft>
                <a:spcPts val="0"/>
              </a:spcAft>
              <a:buSzPts val="1400"/>
              <a:buNone/>
              <a:defRPr sz="1800" b="0" i="0" u="none" strike="noStrike" cap="none"/>
            </a:lvl1pPr>
            <a:lvl2pPr marR="0" lvl="1" algn="l">
              <a:spcBef>
                <a:spcPts val="0"/>
              </a:spcBef>
              <a:spcAft>
                <a:spcPts val="0"/>
              </a:spcAft>
              <a:buSzPts val="1400"/>
              <a:buNone/>
              <a:defRPr sz="1800" b="0" i="0" u="none" strike="noStrike" cap="none"/>
            </a:lvl2pPr>
            <a:lvl3pPr marR="0" lvl="2" algn="l">
              <a:spcBef>
                <a:spcPts val="0"/>
              </a:spcBef>
              <a:spcAft>
                <a:spcPts val="0"/>
              </a:spcAft>
              <a:buSzPts val="1400"/>
              <a:buNone/>
              <a:defRPr sz="1800" b="0" i="0" u="none" strike="noStrike" cap="none"/>
            </a:lvl3pPr>
            <a:lvl4pPr marR="0" lvl="3" algn="l">
              <a:spcBef>
                <a:spcPts val="0"/>
              </a:spcBef>
              <a:spcAft>
                <a:spcPts val="0"/>
              </a:spcAft>
              <a:buSzPts val="1400"/>
              <a:buNone/>
              <a:defRPr sz="1800" b="0" i="0" u="none" strike="noStrike" cap="none"/>
            </a:lvl4pPr>
            <a:lvl5pPr marR="0" lvl="4" algn="l">
              <a:spcBef>
                <a:spcPts val="0"/>
              </a:spcBef>
              <a:spcAft>
                <a:spcPts val="0"/>
              </a:spcAft>
              <a:buSzPts val="1400"/>
              <a:buNone/>
              <a:defRPr sz="1800" b="0" i="0" u="none" strike="noStrike" cap="none"/>
            </a:lvl5pPr>
            <a:lvl6pPr marR="0" lvl="5" algn="l">
              <a:spcBef>
                <a:spcPts val="0"/>
              </a:spcBef>
              <a:spcAft>
                <a:spcPts val="0"/>
              </a:spcAft>
              <a:buSzPts val="1400"/>
              <a:buNone/>
              <a:defRPr sz="1800" b="0" i="0" u="none" strike="noStrike" cap="none"/>
            </a:lvl6pPr>
            <a:lvl7pPr marR="0" lvl="6" algn="l">
              <a:spcBef>
                <a:spcPts val="0"/>
              </a:spcBef>
              <a:spcAft>
                <a:spcPts val="0"/>
              </a:spcAft>
              <a:buSzPts val="1400"/>
              <a:buNone/>
              <a:defRPr sz="1800" b="0" i="0" u="none" strike="noStrike" cap="none"/>
            </a:lvl7pPr>
            <a:lvl8pPr marR="0" lvl="7" algn="l">
              <a:spcBef>
                <a:spcPts val="0"/>
              </a:spcBef>
              <a:spcAft>
                <a:spcPts val="0"/>
              </a:spcAft>
              <a:buSzPts val="1400"/>
              <a:buNone/>
              <a:defRPr sz="1800" b="0" i="0" u="none" strike="noStrike" cap="none"/>
            </a:lvl8pPr>
            <a:lvl9pPr marR="0" lvl="8" algn="l">
              <a:spcBef>
                <a:spcPts val="0"/>
              </a:spcBef>
              <a:spcAft>
                <a:spcPts val="0"/>
              </a:spcAft>
              <a:buSzPts val="1400"/>
              <a:buNone/>
              <a:defRPr sz="1800" b="0" i="0" u="none" strike="noStrike" cap="none"/>
            </a:lvl9pPr>
          </a:lstStyle>
          <a:p>
            <a:endParaRPr/>
          </a:p>
        </p:txBody>
      </p:sp>
      <p:sp>
        <p:nvSpPr>
          <p:cNvPr id="35" name="Google Shape;35;p5"/>
          <p:cNvSpPr txBox="1">
            <a:spLocks noGrp="1"/>
          </p:cNvSpPr>
          <p:nvPr>
            <p:ph type="title" idx="2"/>
          </p:nvPr>
        </p:nvSpPr>
        <p:spPr>
          <a:xfrm>
            <a:off x="789480" y="539640"/>
            <a:ext cx="1046400" cy="1335000"/>
          </a:xfrm>
          <a:prstGeom prst="rect">
            <a:avLst/>
          </a:prstGeom>
          <a:solidFill>
            <a:schemeClr val="lt2"/>
          </a:solidFill>
          <a:ln>
            <a:noFill/>
          </a:ln>
        </p:spPr>
        <p:txBody>
          <a:bodyPr spcFirstLastPara="1" wrap="square" lIns="91425" tIns="91425" rIns="91425" bIns="91425" anchor="ctr" anchorCtr="0">
            <a:noAutofit/>
          </a:bodyPr>
          <a:lstStyle>
            <a:lvl1pPr marR="0" lvl="0" algn="l">
              <a:spcBef>
                <a:spcPts val="0"/>
              </a:spcBef>
              <a:spcAft>
                <a:spcPts val="0"/>
              </a:spcAft>
              <a:buSzPts val="1400"/>
              <a:buNone/>
              <a:defRPr sz="1800" b="0" i="0" u="none" strike="noStrike" cap="none"/>
            </a:lvl1pPr>
            <a:lvl2pPr marR="0" lvl="1" algn="l">
              <a:spcBef>
                <a:spcPts val="0"/>
              </a:spcBef>
              <a:spcAft>
                <a:spcPts val="0"/>
              </a:spcAft>
              <a:buSzPts val="1400"/>
              <a:buNone/>
              <a:defRPr sz="1800" b="0" i="0" u="none" strike="noStrike" cap="none"/>
            </a:lvl2pPr>
            <a:lvl3pPr marR="0" lvl="2" algn="l">
              <a:spcBef>
                <a:spcPts val="0"/>
              </a:spcBef>
              <a:spcAft>
                <a:spcPts val="0"/>
              </a:spcAft>
              <a:buSzPts val="1400"/>
              <a:buNone/>
              <a:defRPr sz="1800" b="0" i="0" u="none" strike="noStrike" cap="none"/>
            </a:lvl3pPr>
            <a:lvl4pPr marR="0" lvl="3" algn="l">
              <a:spcBef>
                <a:spcPts val="0"/>
              </a:spcBef>
              <a:spcAft>
                <a:spcPts val="0"/>
              </a:spcAft>
              <a:buSzPts val="1400"/>
              <a:buNone/>
              <a:defRPr sz="1800" b="0" i="0" u="none" strike="noStrike" cap="none"/>
            </a:lvl4pPr>
            <a:lvl5pPr marR="0" lvl="4" algn="l">
              <a:spcBef>
                <a:spcPts val="0"/>
              </a:spcBef>
              <a:spcAft>
                <a:spcPts val="0"/>
              </a:spcAft>
              <a:buSzPts val="1400"/>
              <a:buNone/>
              <a:defRPr sz="1800" b="0" i="0" u="none" strike="noStrike" cap="none"/>
            </a:lvl5pPr>
            <a:lvl6pPr marR="0" lvl="5" algn="l">
              <a:spcBef>
                <a:spcPts val="0"/>
              </a:spcBef>
              <a:spcAft>
                <a:spcPts val="0"/>
              </a:spcAft>
              <a:buSzPts val="1400"/>
              <a:buNone/>
              <a:defRPr sz="1800" b="0" i="0" u="none" strike="noStrike" cap="none"/>
            </a:lvl6pPr>
            <a:lvl7pPr marR="0" lvl="6" algn="l">
              <a:spcBef>
                <a:spcPts val="0"/>
              </a:spcBef>
              <a:spcAft>
                <a:spcPts val="0"/>
              </a:spcAft>
              <a:buSzPts val="1400"/>
              <a:buNone/>
              <a:defRPr sz="1800" b="0" i="0" u="none" strike="noStrike" cap="none"/>
            </a:lvl7pPr>
            <a:lvl8pPr marR="0" lvl="7" algn="l">
              <a:spcBef>
                <a:spcPts val="0"/>
              </a:spcBef>
              <a:spcAft>
                <a:spcPts val="0"/>
              </a:spcAft>
              <a:buSzPts val="1400"/>
              <a:buNone/>
              <a:defRPr sz="1800" b="0" i="0" u="none" strike="noStrike" cap="none"/>
            </a:lvl8pPr>
            <a:lvl9pPr marR="0" lvl="8" algn="l">
              <a:spcBef>
                <a:spcPts val="0"/>
              </a:spcBef>
              <a:spcAft>
                <a:spcPts val="0"/>
              </a:spcAft>
              <a:buSzPts val="1400"/>
              <a:buNone/>
              <a:defRPr sz="1800" b="0" i="0" u="none" strike="noStrike" cap="none"/>
            </a:lvl9pPr>
          </a:lstStyle>
          <a:p>
            <a:endParaRPr/>
          </a:p>
        </p:txBody>
      </p:sp>
      <p:sp>
        <p:nvSpPr>
          <p:cNvPr id="36" name="Google Shape;36;p5"/>
          <p:cNvSpPr txBox="1">
            <a:spLocks noGrp="1"/>
          </p:cNvSpPr>
          <p:nvPr>
            <p:ph type="body" idx="1"/>
          </p:nvPr>
        </p:nvSpPr>
        <p:spPr>
          <a:xfrm>
            <a:off x="5397480" y="1055160"/>
            <a:ext cx="3033000" cy="3033000"/>
          </a:xfrm>
          <a:prstGeom prst="rect">
            <a:avLst/>
          </a:prstGeom>
          <a:noFill/>
          <a:ln w="38150" cap="flat" cmpd="sng">
            <a:solidFill>
              <a:schemeClr val="lt1"/>
            </a:solidFill>
            <a:prstDash val="solid"/>
            <a:round/>
            <a:headEnd type="none" w="sm" len="sm"/>
            <a:tailEnd type="none" w="sm" len="sm"/>
          </a:ln>
        </p:spPr>
        <p:txBody>
          <a:bodyPr spcFirstLastPara="1" wrap="square" lIns="90000" tIns="45000" rIns="90000" bIns="45000" anchor="t" anchorCtr="0">
            <a:normAutofit/>
          </a:bodyPr>
          <a:lstStyle>
            <a:lvl1pPr marL="457200" marR="0" lvl="0" indent="-228600" algn="l">
              <a:spcBef>
                <a:spcPts val="0"/>
              </a:spcBef>
              <a:spcAft>
                <a:spcPts val="0"/>
              </a:spcAft>
              <a:buSzPts val="1400"/>
              <a:buNone/>
              <a:defRPr sz="1800" b="0" i="0" u="none" strike="noStrike" cap="none"/>
            </a:lvl1pPr>
            <a:lvl2pPr marL="914400" marR="0" lvl="1" indent="-228600" algn="l">
              <a:spcBef>
                <a:spcPts val="0"/>
              </a:spcBef>
              <a:spcAft>
                <a:spcPts val="0"/>
              </a:spcAft>
              <a:buSzPts val="1400"/>
              <a:buNone/>
              <a:defRPr sz="1800" b="0" i="0" u="none" strike="noStrike" cap="none"/>
            </a:lvl2pPr>
            <a:lvl3pPr marL="1371600" marR="0" lvl="2" indent="-228600" algn="l">
              <a:spcBef>
                <a:spcPts val="0"/>
              </a:spcBef>
              <a:spcAft>
                <a:spcPts val="0"/>
              </a:spcAft>
              <a:buSzPts val="1400"/>
              <a:buNone/>
              <a:defRPr sz="1800" b="0" i="0" u="none" strike="noStrike" cap="none"/>
            </a:lvl3pPr>
            <a:lvl4pPr marL="1828800" marR="0" lvl="3" indent="-228600" algn="l">
              <a:spcBef>
                <a:spcPts val="0"/>
              </a:spcBef>
              <a:spcAft>
                <a:spcPts val="0"/>
              </a:spcAft>
              <a:buSzPts val="1400"/>
              <a:buNone/>
              <a:defRPr sz="1800" b="0" i="0" u="none" strike="noStrike" cap="none"/>
            </a:lvl4pPr>
            <a:lvl5pPr marL="2286000" marR="0" lvl="4" indent="-228600" algn="l">
              <a:spcBef>
                <a:spcPts val="0"/>
              </a:spcBef>
              <a:spcAft>
                <a:spcPts val="0"/>
              </a:spcAft>
              <a:buSzPts val="1400"/>
              <a:buNone/>
              <a:defRPr sz="1800" b="0" i="0" u="none" strike="noStrike" cap="none"/>
            </a:lvl5pPr>
            <a:lvl6pPr marL="2743200" marR="0" lvl="5" indent="-228600" algn="l">
              <a:spcBef>
                <a:spcPts val="0"/>
              </a:spcBef>
              <a:spcAft>
                <a:spcPts val="0"/>
              </a:spcAft>
              <a:buSzPts val="1400"/>
              <a:buNone/>
              <a:defRPr sz="1800" b="0" i="0" u="none" strike="noStrike" cap="none"/>
            </a:lvl6pPr>
            <a:lvl7pPr marL="3200400" marR="0" lvl="6" indent="-228600" algn="l">
              <a:spcBef>
                <a:spcPts val="0"/>
              </a:spcBef>
              <a:spcAft>
                <a:spcPts val="0"/>
              </a:spcAft>
              <a:buSzPts val="1400"/>
              <a:buNone/>
              <a:defRPr sz="1800" b="0" i="0" u="none" strike="noStrike" cap="none"/>
            </a:lvl7pPr>
            <a:lvl8pPr marL="3657600" marR="0" lvl="7" indent="-228600" algn="l">
              <a:spcBef>
                <a:spcPts val="0"/>
              </a:spcBef>
              <a:spcAft>
                <a:spcPts val="0"/>
              </a:spcAft>
              <a:buSzPts val="1400"/>
              <a:buNone/>
              <a:defRPr sz="1800" b="0" i="0" u="none" strike="noStrike" cap="none"/>
            </a:lvl8pPr>
            <a:lvl9pPr marL="4114800" marR="0" lvl="8" indent="-228600" algn="l">
              <a:spcBef>
                <a:spcPts val="0"/>
              </a:spcBef>
              <a:spcAft>
                <a:spcPts val="0"/>
              </a:spcAft>
              <a:buSzPts val="1400"/>
              <a:buNone/>
              <a:defRPr sz="1800" b="0" i="0" u="none" strike="noStrike" cap="none"/>
            </a:lvl9pPr>
          </a:lstStyle>
          <a:p>
            <a:endParaRPr/>
          </a:p>
        </p:txBody>
      </p:sp>
      <p:grpSp>
        <p:nvGrpSpPr>
          <p:cNvPr id="37" name="Google Shape;37;p5"/>
          <p:cNvGrpSpPr/>
          <p:nvPr/>
        </p:nvGrpSpPr>
        <p:grpSpPr>
          <a:xfrm>
            <a:off x="3660480" y="399960"/>
            <a:ext cx="1309380" cy="257460"/>
            <a:chOff x="3660480" y="399960"/>
            <a:chExt cx="1309380" cy="257460"/>
          </a:xfrm>
        </p:grpSpPr>
        <p:sp>
          <p:nvSpPr>
            <p:cNvPr id="38" name="Google Shape;38;p5"/>
            <p:cNvSpPr/>
            <p:nvPr/>
          </p:nvSpPr>
          <p:spPr>
            <a:xfrm>
              <a:off x="4079880" y="39996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39" name="Google Shape;39;p5"/>
            <p:cNvSpPr/>
            <p:nvPr/>
          </p:nvSpPr>
          <p:spPr>
            <a:xfrm>
              <a:off x="4284000" y="39996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40" name="Google Shape;40;p5"/>
            <p:cNvSpPr/>
            <p:nvPr/>
          </p:nvSpPr>
          <p:spPr>
            <a:xfrm>
              <a:off x="4488120" y="39996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41" name="Google Shape;41;p5"/>
            <p:cNvSpPr/>
            <p:nvPr/>
          </p:nvSpPr>
          <p:spPr>
            <a:xfrm>
              <a:off x="4692240" y="39996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42" name="Google Shape;42;p5"/>
            <p:cNvSpPr/>
            <p:nvPr/>
          </p:nvSpPr>
          <p:spPr>
            <a:xfrm>
              <a:off x="4896360" y="39996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43" name="Google Shape;43;p5"/>
            <p:cNvSpPr/>
            <p:nvPr/>
          </p:nvSpPr>
          <p:spPr>
            <a:xfrm>
              <a:off x="3660480" y="58392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44" name="Google Shape;44;p5"/>
            <p:cNvSpPr/>
            <p:nvPr/>
          </p:nvSpPr>
          <p:spPr>
            <a:xfrm>
              <a:off x="3864240" y="58392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45" name="Google Shape;45;p5"/>
            <p:cNvSpPr/>
            <p:nvPr/>
          </p:nvSpPr>
          <p:spPr>
            <a:xfrm>
              <a:off x="4068360" y="58392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46" name="Google Shape;46;p5"/>
            <p:cNvSpPr/>
            <p:nvPr/>
          </p:nvSpPr>
          <p:spPr>
            <a:xfrm>
              <a:off x="4272480" y="58392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47" name="Google Shape;47;p5"/>
            <p:cNvSpPr/>
            <p:nvPr/>
          </p:nvSpPr>
          <p:spPr>
            <a:xfrm>
              <a:off x="4476600" y="58392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grpSp>
    </p:spTree>
  </p:cSld>
  <p:clrMap bg1="lt1" tx1="dk1" bg2="dk2" tx2="lt2" accent1="accent1" accent2="accent2" accent3="accent3" accent4="accent4" accent5="accent5" accent6="accent6" hlink="hlink" folHlink="folHlink"/>
  <p:sldLayoutIdLst>
    <p:sldLayoutId id="214748365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720000" y="1222920"/>
            <a:ext cx="4275600" cy="1733700"/>
          </a:xfrm>
          <a:prstGeom prst="rect">
            <a:avLst/>
          </a:prstGeom>
          <a:noFill/>
          <a:ln>
            <a:noFill/>
          </a:ln>
        </p:spPr>
        <p:txBody>
          <a:bodyPr spcFirstLastPara="1" wrap="square" lIns="91425" tIns="91425" rIns="91425" bIns="91425" anchor="b" anchorCtr="0">
            <a:noAutofit/>
          </a:bodyPr>
          <a:lstStyle>
            <a:lvl1pPr marR="0" lvl="0" algn="l">
              <a:spcBef>
                <a:spcPts val="0"/>
              </a:spcBef>
              <a:spcAft>
                <a:spcPts val="0"/>
              </a:spcAft>
              <a:buSzPts val="1400"/>
              <a:buNone/>
              <a:defRPr sz="1800" b="0" i="0" u="none" strike="noStrike" cap="none"/>
            </a:lvl1pPr>
            <a:lvl2pPr marR="0" lvl="1" algn="l">
              <a:spcBef>
                <a:spcPts val="0"/>
              </a:spcBef>
              <a:spcAft>
                <a:spcPts val="0"/>
              </a:spcAft>
              <a:buSzPts val="1400"/>
              <a:buNone/>
              <a:defRPr sz="1800" b="0" i="0" u="none" strike="noStrike" cap="none"/>
            </a:lvl2pPr>
            <a:lvl3pPr marR="0" lvl="2" algn="l">
              <a:spcBef>
                <a:spcPts val="0"/>
              </a:spcBef>
              <a:spcAft>
                <a:spcPts val="0"/>
              </a:spcAft>
              <a:buSzPts val="1400"/>
              <a:buNone/>
              <a:defRPr sz="1800" b="0" i="0" u="none" strike="noStrike" cap="none"/>
            </a:lvl3pPr>
            <a:lvl4pPr marR="0" lvl="3" algn="l">
              <a:spcBef>
                <a:spcPts val="0"/>
              </a:spcBef>
              <a:spcAft>
                <a:spcPts val="0"/>
              </a:spcAft>
              <a:buSzPts val="1400"/>
              <a:buNone/>
              <a:defRPr sz="1800" b="0" i="0" u="none" strike="noStrike" cap="none"/>
            </a:lvl4pPr>
            <a:lvl5pPr marR="0" lvl="4" algn="l">
              <a:spcBef>
                <a:spcPts val="0"/>
              </a:spcBef>
              <a:spcAft>
                <a:spcPts val="0"/>
              </a:spcAft>
              <a:buSzPts val="1400"/>
              <a:buNone/>
              <a:defRPr sz="1800" b="0" i="0" u="none" strike="noStrike" cap="none"/>
            </a:lvl5pPr>
            <a:lvl6pPr marR="0" lvl="5" algn="l">
              <a:spcBef>
                <a:spcPts val="0"/>
              </a:spcBef>
              <a:spcAft>
                <a:spcPts val="0"/>
              </a:spcAft>
              <a:buSzPts val="1400"/>
              <a:buNone/>
              <a:defRPr sz="1800" b="0" i="0" u="none" strike="noStrike" cap="none"/>
            </a:lvl6pPr>
            <a:lvl7pPr marR="0" lvl="6" algn="l">
              <a:spcBef>
                <a:spcPts val="0"/>
              </a:spcBef>
              <a:spcAft>
                <a:spcPts val="0"/>
              </a:spcAft>
              <a:buSzPts val="1400"/>
              <a:buNone/>
              <a:defRPr sz="1800" b="0" i="0" u="none" strike="noStrike" cap="none"/>
            </a:lvl7pPr>
            <a:lvl8pPr marR="0" lvl="7" algn="l">
              <a:spcBef>
                <a:spcPts val="0"/>
              </a:spcBef>
              <a:spcAft>
                <a:spcPts val="0"/>
              </a:spcAft>
              <a:buSzPts val="1400"/>
              <a:buNone/>
              <a:defRPr sz="1800" b="0" i="0" u="none" strike="noStrike" cap="none"/>
            </a:lvl8pPr>
            <a:lvl9pPr marR="0" lvl="8" algn="l">
              <a:spcBef>
                <a:spcPts val="0"/>
              </a:spcBef>
              <a:spcAft>
                <a:spcPts val="0"/>
              </a:spcAft>
              <a:buSzPts val="1400"/>
              <a:buNone/>
              <a:defRPr sz="1800" b="0" i="0" u="none" strike="noStrike" cap="none"/>
            </a:lvl9pPr>
          </a:lstStyle>
          <a:p>
            <a:endParaRPr/>
          </a:p>
        </p:txBody>
      </p:sp>
      <p:sp>
        <p:nvSpPr>
          <p:cNvPr id="51" name="Google Shape;51;p7"/>
          <p:cNvSpPr txBox="1">
            <a:spLocks noGrp="1"/>
          </p:cNvSpPr>
          <p:nvPr>
            <p:ph type="body" idx="1"/>
          </p:nvPr>
        </p:nvSpPr>
        <p:spPr>
          <a:xfrm>
            <a:off x="5397480" y="1055160"/>
            <a:ext cx="3033000" cy="3033000"/>
          </a:xfrm>
          <a:prstGeom prst="rect">
            <a:avLst/>
          </a:prstGeom>
          <a:noFill/>
          <a:ln w="38150" cap="flat" cmpd="sng">
            <a:solidFill>
              <a:schemeClr val="lt1"/>
            </a:solidFill>
            <a:prstDash val="solid"/>
            <a:round/>
            <a:headEnd type="none" w="sm" len="sm"/>
            <a:tailEnd type="none" w="sm" len="sm"/>
          </a:ln>
        </p:spPr>
        <p:txBody>
          <a:bodyPr spcFirstLastPara="1" wrap="square" lIns="90000" tIns="45000" rIns="90000" bIns="45000" anchor="t" anchorCtr="0">
            <a:normAutofit/>
          </a:bodyPr>
          <a:lstStyle>
            <a:lvl1pPr marL="457200" marR="0" lvl="0" indent="-228600" algn="l">
              <a:spcBef>
                <a:spcPts val="0"/>
              </a:spcBef>
              <a:spcAft>
                <a:spcPts val="0"/>
              </a:spcAft>
              <a:buSzPts val="1400"/>
              <a:buNone/>
              <a:defRPr sz="1800" b="0" i="0" u="none" strike="noStrike" cap="none"/>
            </a:lvl1pPr>
            <a:lvl2pPr marL="914400" marR="0" lvl="1" indent="-228600" algn="l">
              <a:spcBef>
                <a:spcPts val="0"/>
              </a:spcBef>
              <a:spcAft>
                <a:spcPts val="0"/>
              </a:spcAft>
              <a:buSzPts val="1400"/>
              <a:buNone/>
              <a:defRPr sz="1800" b="0" i="0" u="none" strike="noStrike" cap="none"/>
            </a:lvl2pPr>
            <a:lvl3pPr marL="1371600" marR="0" lvl="2" indent="-228600" algn="l">
              <a:spcBef>
                <a:spcPts val="0"/>
              </a:spcBef>
              <a:spcAft>
                <a:spcPts val="0"/>
              </a:spcAft>
              <a:buSzPts val="1400"/>
              <a:buNone/>
              <a:defRPr sz="1800" b="0" i="0" u="none" strike="noStrike" cap="none"/>
            </a:lvl3pPr>
            <a:lvl4pPr marL="1828800" marR="0" lvl="3" indent="-228600" algn="l">
              <a:spcBef>
                <a:spcPts val="0"/>
              </a:spcBef>
              <a:spcAft>
                <a:spcPts val="0"/>
              </a:spcAft>
              <a:buSzPts val="1400"/>
              <a:buNone/>
              <a:defRPr sz="1800" b="0" i="0" u="none" strike="noStrike" cap="none"/>
            </a:lvl4pPr>
            <a:lvl5pPr marL="2286000" marR="0" lvl="4" indent="-228600" algn="l">
              <a:spcBef>
                <a:spcPts val="0"/>
              </a:spcBef>
              <a:spcAft>
                <a:spcPts val="0"/>
              </a:spcAft>
              <a:buSzPts val="1400"/>
              <a:buNone/>
              <a:defRPr sz="1800" b="0" i="0" u="none" strike="noStrike" cap="none"/>
            </a:lvl5pPr>
            <a:lvl6pPr marL="2743200" marR="0" lvl="5" indent="-228600" algn="l">
              <a:spcBef>
                <a:spcPts val="0"/>
              </a:spcBef>
              <a:spcAft>
                <a:spcPts val="0"/>
              </a:spcAft>
              <a:buSzPts val="1400"/>
              <a:buNone/>
              <a:defRPr sz="1800" b="0" i="0" u="none" strike="noStrike" cap="none"/>
            </a:lvl6pPr>
            <a:lvl7pPr marL="3200400" marR="0" lvl="6" indent="-228600" algn="l">
              <a:spcBef>
                <a:spcPts val="0"/>
              </a:spcBef>
              <a:spcAft>
                <a:spcPts val="0"/>
              </a:spcAft>
              <a:buSzPts val="1400"/>
              <a:buNone/>
              <a:defRPr sz="1800" b="0" i="0" u="none" strike="noStrike" cap="none"/>
            </a:lvl7pPr>
            <a:lvl8pPr marL="3657600" marR="0" lvl="7" indent="-228600" algn="l">
              <a:spcBef>
                <a:spcPts val="0"/>
              </a:spcBef>
              <a:spcAft>
                <a:spcPts val="0"/>
              </a:spcAft>
              <a:buSzPts val="1400"/>
              <a:buNone/>
              <a:defRPr sz="1800" b="0" i="0" u="none" strike="noStrike" cap="none"/>
            </a:lvl8pPr>
            <a:lvl9pPr marL="4114800" marR="0" lvl="8" indent="-228600" algn="l">
              <a:spcBef>
                <a:spcPts val="0"/>
              </a:spcBef>
              <a:spcAft>
                <a:spcPts val="0"/>
              </a:spcAft>
              <a:buSzPts val="1400"/>
              <a:buNone/>
              <a:defRPr sz="1800" b="0" i="0" u="none" strike="noStrike" cap="none"/>
            </a:lvl9pPr>
          </a:lstStyle>
          <a:p>
            <a:endParaRPr/>
          </a:p>
        </p:txBody>
      </p:sp>
      <p:grpSp>
        <p:nvGrpSpPr>
          <p:cNvPr id="52" name="Google Shape;52;p7"/>
          <p:cNvGrpSpPr/>
          <p:nvPr/>
        </p:nvGrpSpPr>
        <p:grpSpPr>
          <a:xfrm>
            <a:off x="5362560" y="4349100"/>
            <a:ext cx="1309380" cy="257460"/>
            <a:chOff x="5362560" y="4349100"/>
            <a:chExt cx="1309380" cy="257460"/>
          </a:xfrm>
        </p:grpSpPr>
        <p:sp>
          <p:nvSpPr>
            <p:cNvPr id="53" name="Google Shape;53;p7"/>
            <p:cNvSpPr/>
            <p:nvPr/>
          </p:nvSpPr>
          <p:spPr>
            <a:xfrm rot="10800000" flipH="1">
              <a:off x="5781960" y="453306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54" name="Google Shape;54;p7"/>
            <p:cNvSpPr/>
            <p:nvPr/>
          </p:nvSpPr>
          <p:spPr>
            <a:xfrm rot="10800000" flipH="1">
              <a:off x="5986080" y="453306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55" name="Google Shape;55;p7"/>
            <p:cNvSpPr/>
            <p:nvPr/>
          </p:nvSpPr>
          <p:spPr>
            <a:xfrm rot="10800000" flipH="1">
              <a:off x="6190200" y="453306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56" name="Google Shape;56;p7"/>
            <p:cNvSpPr/>
            <p:nvPr/>
          </p:nvSpPr>
          <p:spPr>
            <a:xfrm rot="10800000" flipH="1">
              <a:off x="6394320" y="453306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57" name="Google Shape;57;p7"/>
            <p:cNvSpPr/>
            <p:nvPr/>
          </p:nvSpPr>
          <p:spPr>
            <a:xfrm rot="10800000" flipH="1">
              <a:off x="6598440" y="453306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58" name="Google Shape;58;p7"/>
            <p:cNvSpPr/>
            <p:nvPr/>
          </p:nvSpPr>
          <p:spPr>
            <a:xfrm rot="10800000" flipH="1">
              <a:off x="5362560" y="434910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59" name="Google Shape;59;p7"/>
            <p:cNvSpPr/>
            <p:nvPr/>
          </p:nvSpPr>
          <p:spPr>
            <a:xfrm rot="10800000" flipH="1">
              <a:off x="5566680" y="434910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60" name="Google Shape;60;p7"/>
            <p:cNvSpPr/>
            <p:nvPr/>
          </p:nvSpPr>
          <p:spPr>
            <a:xfrm rot="10800000" flipH="1">
              <a:off x="5770800" y="434910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61" name="Google Shape;61;p7"/>
            <p:cNvSpPr/>
            <p:nvPr/>
          </p:nvSpPr>
          <p:spPr>
            <a:xfrm rot="10800000" flipH="1">
              <a:off x="5974920" y="434910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62" name="Google Shape;62;p7"/>
            <p:cNvSpPr/>
            <p:nvPr/>
          </p:nvSpPr>
          <p:spPr>
            <a:xfrm rot="10800000" flipH="1">
              <a:off x="6179040" y="434910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grpSp>
    </p:spTree>
  </p:cSld>
  <p:clrMap bg1="lt1" tx1="dk1" bg2="dk2" tx2="lt2" accent1="accent1" accent2="accent2" accent3="accent3" accent4="accent4" accent5="accent5" accent6="accent6" hlink="hlink" folHlink="folHlink"/>
  <p:sldLayoutIdLst>
    <p:sldLayoutId id="214748365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hyperlink" Target="https://www.linkedin.com/in/noviaanggitaaprilianti/"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kaggle.com/datasets/vivek468/superstore-dataset-final"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9"/>
          <p:cNvSpPr txBox="1">
            <a:spLocks noGrp="1"/>
          </p:cNvSpPr>
          <p:nvPr>
            <p:ph type="title"/>
          </p:nvPr>
        </p:nvSpPr>
        <p:spPr>
          <a:xfrm>
            <a:off x="714240" y="542880"/>
            <a:ext cx="4809600" cy="1999800"/>
          </a:xfrm>
          <a:prstGeom prst="rect">
            <a:avLst/>
          </a:prstGeom>
          <a:noFill/>
          <a:ln>
            <a:noFill/>
          </a:ln>
        </p:spPr>
        <p:txBody>
          <a:bodyPr spcFirstLastPara="1" wrap="square" lIns="91425" tIns="91425" rIns="91425" bIns="91425" anchor="ctr" anchorCtr="0">
            <a:normAutofit/>
          </a:bodyPr>
          <a:lstStyle/>
          <a:p>
            <a:pPr marL="0" lvl="0" indent="0" algn="l" rtl="0">
              <a:lnSpc>
                <a:spcPct val="100000"/>
              </a:lnSpc>
              <a:spcBef>
                <a:spcPts val="0"/>
              </a:spcBef>
              <a:spcAft>
                <a:spcPts val="0"/>
              </a:spcAft>
              <a:buClr>
                <a:schemeClr val="dk1"/>
              </a:buClr>
              <a:buSzPts val="3800"/>
              <a:buFont typeface="Archivo Black"/>
              <a:buNone/>
            </a:pPr>
            <a:r>
              <a:rPr lang="en" sz="3800" b="0" strike="noStrike">
                <a:solidFill>
                  <a:schemeClr val="dk1"/>
                </a:solidFill>
                <a:latin typeface="Archivo Black"/>
                <a:ea typeface="Archivo Black"/>
                <a:cs typeface="Archivo Black"/>
                <a:sym typeface="Archivo Black"/>
              </a:rPr>
              <a:t>Customer Segmentation Analysis</a:t>
            </a:r>
            <a:endParaRPr sz="3800" b="0" strike="noStrike">
              <a:solidFill>
                <a:schemeClr val="dk1"/>
              </a:solidFill>
              <a:latin typeface="Arial"/>
              <a:ea typeface="Arial"/>
              <a:cs typeface="Arial"/>
              <a:sym typeface="Arial"/>
            </a:endParaRPr>
          </a:p>
        </p:txBody>
      </p:sp>
      <p:sp>
        <p:nvSpPr>
          <p:cNvPr id="69" name="Google Shape;69;p9"/>
          <p:cNvSpPr txBox="1">
            <a:spLocks noGrp="1"/>
          </p:cNvSpPr>
          <p:nvPr>
            <p:ph type="subTitle" idx="1"/>
          </p:nvPr>
        </p:nvSpPr>
        <p:spPr>
          <a:xfrm>
            <a:off x="714240" y="2733840"/>
            <a:ext cx="2238120" cy="637920"/>
          </a:xfrm>
          <a:prstGeom prst="rect">
            <a:avLst/>
          </a:prstGeom>
          <a:noFill/>
          <a:ln>
            <a:noFill/>
          </a:ln>
        </p:spPr>
        <p:txBody>
          <a:bodyPr spcFirstLastPara="1" wrap="square" lIns="91425" tIns="91425" rIns="91425" bIns="91425" anchor="ctr" anchorCtr="0">
            <a:normAutofit fontScale="68178" lnSpcReduction="10000"/>
          </a:bodyPr>
          <a:lstStyle/>
          <a:p>
            <a:pPr marL="0" marR="0" lvl="0" indent="0" algn="l" rtl="0">
              <a:lnSpc>
                <a:spcPct val="100000"/>
              </a:lnSpc>
              <a:spcBef>
                <a:spcPts val="0"/>
              </a:spcBef>
              <a:spcAft>
                <a:spcPts val="0"/>
              </a:spcAft>
              <a:buClr>
                <a:schemeClr val="dk1"/>
              </a:buClr>
              <a:buSzPct val="100000"/>
              <a:buFont typeface="Manrope"/>
              <a:buNone/>
            </a:pPr>
            <a:r>
              <a:rPr lang="en" sz="1600" b="0" i="0" u="none" strike="noStrike" cap="none">
                <a:solidFill>
                  <a:schemeClr val="dk1"/>
                </a:solidFill>
                <a:latin typeface="Manrope"/>
                <a:ea typeface="Manrope"/>
                <a:cs typeface="Manrope"/>
                <a:sym typeface="Manrope"/>
              </a:rPr>
              <a:t>Understanding the need to categorize customers for better marketing strategies.</a:t>
            </a:r>
            <a:endParaRPr sz="1600" b="0" i="0" u="none" strike="noStrike" cap="none">
              <a:solidFill>
                <a:srgbClr val="000000"/>
              </a:solidFill>
              <a:latin typeface="Noto Sans Symbols"/>
              <a:ea typeface="Noto Sans Symbols"/>
              <a:cs typeface="Noto Sans Symbols"/>
              <a:sym typeface="Noto Sans Symbols"/>
            </a:endParaRPr>
          </a:p>
        </p:txBody>
      </p:sp>
      <p:grpSp>
        <p:nvGrpSpPr>
          <p:cNvPr id="70" name="Google Shape;70;p9"/>
          <p:cNvGrpSpPr/>
          <p:nvPr/>
        </p:nvGrpSpPr>
        <p:grpSpPr>
          <a:xfrm>
            <a:off x="4714200" y="683927"/>
            <a:ext cx="4429440" cy="4466233"/>
            <a:chOff x="4714200" y="683927"/>
            <a:chExt cx="4429440" cy="4466233"/>
          </a:xfrm>
        </p:grpSpPr>
        <p:sp>
          <p:nvSpPr>
            <p:cNvPr id="71" name="Google Shape;71;p9"/>
            <p:cNvSpPr/>
            <p:nvPr/>
          </p:nvSpPr>
          <p:spPr>
            <a:xfrm flipH="1">
              <a:off x="4714200" y="783360"/>
              <a:ext cx="4429440" cy="4366800"/>
            </a:xfrm>
            <a:prstGeom prst="rtTriangl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i="0" u="none" strike="noStrike" cap="none">
                <a:solidFill>
                  <a:srgbClr val="FFFFFF"/>
                </a:solidFill>
                <a:latin typeface="Noto Sans Symbols"/>
                <a:ea typeface="Noto Sans Symbols"/>
                <a:cs typeface="Noto Sans Symbols"/>
                <a:sym typeface="Noto Sans Symbols"/>
              </a:endParaRPr>
            </a:p>
          </p:txBody>
        </p:sp>
        <p:sp>
          <p:nvSpPr>
            <p:cNvPr id="72" name="Google Shape;72;p9"/>
            <p:cNvSpPr/>
            <p:nvPr/>
          </p:nvSpPr>
          <p:spPr>
            <a:xfrm rot="-2700000">
              <a:off x="7674840" y="1303560"/>
              <a:ext cx="995760" cy="114480"/>
            </a:xfrm>
            <a:prstGeom prst="roundRect">
              <a:avLst>
                <a:gd name="adj" fmla="val 50000"/>
              </a:avLst>
            </a:prstGeom>
            <a:solidFill>
              <a:schemeClr val="lt1"/>
            </a:solidFill>
            <a:ln>
              <a:noFill/>
            </a:ln>
          </p:spPr>
          <p:txBody>
            <a:bodyPr spcFirstLastPara="1" wrap="square" lIns="91425" tIns="40675" rIns="91425" bIns="40675" anchor="ctr" anchorCtr="0">
              <a:noAutofit/>
            </a:bodyPr>
            <a:lstStyle/>
            <a:p>
              <a:pPr marL="0" marR="0" lvl="0" indent="0" algn="l" rtl="0">
                <a:lnSpc>
                  <a:spcPct val="100000"/>
                </a:lnSpc>
                <a:spcBef>
                  <a:spcPts val="0"/>
                </a:spcBef>
                <a:spcAft>
                  <a:spcPts val="0"/>
                </a:spcAft>
                <a:buNone/>
              </a:pPr>
              <a:endParaRPr sz="1800" b="0" i="0" u="none" strike="noStrike" cap="none">
                <a:solidFill>
                  <a:srgbClr val="000000"/>
                </a:solidFill>
                <a:latin typeface="Noto Sans Symbols"/>
                <a:ea typeface="Noto Sans Symbols"/>
                <a:cs typeface="Noto Sans Symbols"/>
                <a:sym typeface="Noto Sans Symbols"/>
              </a:endParaRPr>
            </a:p>
          </p:txBody>
        </p:sp>
        <p:sp>
          <p:nvSpPr>
            <p:cNvPr id="73" name="Google Shape;73;p9"/>
            <p:cNvSpPr/>
            <p:nvPr/>
          </p:nvSpPr>
          <p:spPr>
            <a:xfrm rot="-2699400">
              <a:off x="4984200" y="3275640"/>
              <a:ext cx="1779480" cy="32616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i="0" u="none" strike="noStrike" cap="none">
                <a:solidFill>
                  <a:srgbClr val="000000"/>
                </a:solidFill>
                <a:latin typeface="Noto Sans Symbols"/>
                <a:ea typeface="Noto Sans Symbols"/>
                <a:cs typeface="Noto Sans Symbols"/>
                <a:sym typeface="Noto Sans Symbols"/>
              </a:endParaRPr>
            </a:p>
          </p:txBody>
        </p:sp>
        <p:sp>
          <p:nvSpPr>
            <p:cNvPr id="74" name="Google Shape;74;p9"/>
            <p:cNvSpPr/>
            <p:nvPr/>
          </p:nvSpPr>
          <p:spPr>
            <a:xfrm rot="-2699400">
              <a:off x="7107840" y="2093040"/>
              <a:ext cx="1779480" cy="32616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i="0" u="none" strike="noStrike" cap="none">
                <a:solidFill>
                  <a:srgbClr val="000000"/>
                </a:solidFill>
                <a:latin typeface="Noto Sans Symbols"/>
                <a:ea typeface="Noto Sans Symbols"/>
                <a:cs typeface="Noto Sans Symbols"/>
                <a:sym typeface="Noto Sans Symbols"/>
              </a:endParaRPr>
            </a:p>
          </p:txBody>
        </p:sp>
        <p:sp>
          <p:nvSpPr>
            <p:cNvPr id="75" name="Google Shape;75;p9"/>
            <p:cNvSpPr/>
            <p:nvPr/>
          </p:nvSpPr>
          <p:spPr>
            <a:xfrm rot="-2699400">
              <a:off x="6792480" y="1243080"/>
              <a:ext cx="1779480" cy="47736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i="0" u="none" strike="noStrike" cap="none">
                <a:solidFill>
                  <a:srgbClr val="000000"/>
                </a:solidFill>
                <a:latin typeface="Noto Sans Symbols"/>
                <a:ea typeface="Noto Sans Symbols"/>
                <a:cs typeface="Noto Sans Symbols"/>
                <a:sym typeface="Noto Sans Symbols"/>
              </a:endParaRPr>
            </a:p>
          </p:txBody>
        </p:sp>
        <p:sp>
          <p:nvSpPr>
            <p:cNvPr id="76" name="Google Shape;76;p9"/>
            <p:cNvSpPr/>
            <p:nvPr/>
          </p:nvSpPr>
          <p:spPr>
            <a:xfrm rot="-2699400">
              <a:off x="5127480" y="3849480"/>
              <a:ext cx="1779480" cy="47736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i="0" u="none" strike="noStrike" cap="none">
                <a:solidFill>
                  <a:srgbClr val="000000"/>
                </a:solidFill>
                <a:latin typeface="Noto Sans Symbols"/>
                <a:ea typeface="Noto Sans Symbols"/>
                <a:cs typeface="Noto Sans Symbols"/>
                <a:sym typeface="Noto Sans Symbols"/>
              </a:endParaRPr>
            </a:p>
          </p:txBody>
        </p:sp>
      </p:grpSp>
      <p:grpSp>
        <p:nvGrpSpPr>
          <p:cNvPr id="77" name="Google Shape;77;p9"/>
          <p:cNvGrpSpPr/>
          <p:nvPr/>
        </p:nvGrpSpPr>
        <p:grpSpPr>
          <a:xfrm>
            <a:off x="2669760" y="4362120"/>
            <a:ext cx="1309320" cy="257400"/>
            <a:chOff x="2669760" y="4362120"/>
            <a:chExt cx="1309320" cy="257400"/>
          </a:xfrm>
        </p:grpSpPr>
        <p:sp>
          <p:nvSpPr>
            <p:cNvPr id="78" name="Google Shape;78;p9"/>
            <p:cNvSpPr/>
            <p:nvPr/>
          </p:nvSpPr>
          <p:spPr>
            <a:xfrm>
              <a:off x="3089160" y="4362120"/>
              <a:ext cx="73440" cy="7344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i="0" u="none" strike="noStrike" cap="none">
                <a:solidFill>
                  <a:srgbClr val="FFFFFF"/>
                </a:solidFill>
                <a:latin typeface="Noto Sans Symbols"/>
                <a:ea typeface="Noto Sans Symbols"/>
                <a:cs typeface="Noto Sans Symbols"/>
                <a:sym typeface="Noto Sans Symbols"/>
              </a:endParaRPr>
            </a:p>
          </p:txBody>
        </p:sp>
        <p:sp>
          <p:nvSpPr>
            <p:cNvPr id="79" name="Google Shape;79;p9"/>
            <p:cNvSpPr/>
            <p:nvPr/>
          </p:nvSpPr>
          <p:spPr>
            <a:xfrm>
              <a:off x="3293280" y="4362120"/>
              <a:ext cx="73440" cy="7344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i="0" u="none" strike="noStrike" cap="none">
                <a:solidFill>
                  <a:srgbClr val="FFFFFF"/>
                </a:solidFill>
                <a:latin typeface="Noto Sans Symbols"/>
                <a:ea typeface="Noto Sans Symbols"/>
                <a:cs typeface="Noto Sans Symbols"/>
                <a:sym typeface="Noto Sans Symbols"/>
              </a:endParaRPr>
            </a:p>
          </p:txBody>
        </p:sp>
        <p:sp>
          <p:nvSpPr>
            <p:cNvPr id="80" name="Google Shape;80;p9"/>
            <p:cNvSpPr/>
            <p:nvPr/>
          </p:nvSpPr>
          <p:spPr>
            <a:xfrm>
              <a:off x="3497400" y="4362120"/>
              <a:ext cx="73440" cy="7344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i="0" u="none" strike="noStrike" cap="none">
                <a:solidFill>
                  <a:srgbClr val="FFFFFF"/>
                </a:solidFill>
                <a:latin typeface="Noto Sans Symbols"/>
                <a:ea typeface="Noto Sans Symbols"/>
                <a:cs typeface="Noto Sans Symbols"/>
                <a:sym typeface="Noto Sans Symbols"/>
              </a:endParaRPr>
            </a:p>
          </p:txBody>
        </p:sp>
        <p:sp>
          <p:nvSpPr>
            <p:cNvPr id="81" name="Google Shape;81;p9"/>
            <p:cNvSpPr/>
            <p:nvPr/>
          </p:nvSpPr>
          <p:spPr>
            <a:xfrm>
              <a:off x="3701520" y="4362120"/>
              <a:ext cx="73440" cy="7344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i="0" u="none" strike="noStrike" cap="none">
                <a:solidFill>
                  <a:srgbClr val="FFFFFF"/>
                </a:solidFill>
                <a:latin typeface="Noto Sans Symbols"/>
                <a:ea typeface="Noto Sans Symbols"/>
                <a:cs typeface="Noto Sans Symbols"/>
                <a:sym typeface="Noto Sans Symbols"/>
              </a:endParaRPr>
            </a:p>
          </p:txBody>
        </p:sp>
        <p:sp>
          <p:nvSpPr>
            <p:cNvPr id="82" name="Google Shape;82;p9"/>
            <p:cNvSpPr/>
            <p:nvPr/>
          </p:nvSpPr>
          <p:spPr>
            <a:xfrm>
              <a:off x="3905640" y="4362120"/>
              <a:ext cx="73440" cy="7344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i="0" u="none" strike="noStrike" cap="none">
                <a:solidFill>
                  <a:srgbClr val="FFFFFF"/>
                </a:solidFill>
                <a:latin typeface="Noto Sans Symbols"/>
                <a:ea typeface="Noto Sans Symbols"/>
                <a:cs typeface="Noto Sans Symbols"/>
                <a:sym typeface="Noto Sans Symbols"/>
              </a:endParaRPr>
            </a:p>
          </p:txBody>
        </p:sp>
        <p:sp>
          <p:nvSpPr>
            <p:cNvPr id="83" name="Google Shape;83;p9"/>
            <p:cNvSpPr/>
            <p:nvPr/>
          </p:nvSpPr>
          <p:spPr>
            <a:xfrm>
              <a:off x="2669760" y="4546080"/>
              <a:ext cx="73440" cy="7344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i="0" u="none" strike="noStrike" cap="none">
                <a:solidFill>
                  <a:srgbClr val="FFFFFF"/>
                </a:solidFill>
                <a:latin typeface="Noto Sans Symbols"/>
                <a:ea typeface="Noto Sans Symbols"/>
                <a:cs typeface="Noto Sans Symbols"/>
                <a:sym typeface="Noto Sans Symbols"/>
              </a:endParaRPr>
            </a:p>
          </p:txBody>
        </p:sp>
        <p:sp>
          <p:nvSpPr>
            <p:cNvPr id="84" name="Google Shape;84;p9"/>
            <p:cNvSpPr/>
            <p:nvPr/>
          </p:nvSpPr>
          <p:spPr>
            <a:xfrm>
              <a:off x="2873880" y="4546080"/>
              <a:ext cx="73440" cy="7344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i="0" u="none" strike="noStrike" cap="none">
                <a:solidFill>
                  <a:srgbClr val="FFFFFF"/>
                </a:solidFill>
                <a:latin typeface="Noto Sans Symbols"/>
                <a:ea typeface="Noto Sans Symbols"/>
                <a:cs typeface="Noto Sans Symbols"/>
                <a:sym typeface="Noto Sans Symbols"/>
              </a:endParaRPr>
            </a:p>
          </p:txBody>
        </p:sp>
        <p:sp>
          <p:nvSpPr>
            <p:cNvPr id="85" name="Google Shape;85;p9"/>
            <p:cNvSpPr/>
            <p:nvPr/>
          </p:nvSpPr>
          <p:spPr>
            <a:xfrm>
              <a:off x="3078000" y="4546080"/>
              <a:ext cx="73440" cy="7344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i="0" u="none" strike="noStrike" cap="none">
                <a:solidFill>
                  <a:srgbClr val="FFFFFF"/>
                </a:solidFill>
                <a:latin typeface="Noto Sans Symbols"/>
                <a:ea typeface="Noto Sans Symbols"/>
                <a:cs typeface="Noto Sans Symbols"/>
                <a:sym typeface="Noto Sans Symbols"/>
              </a:endParaRPr>
            </a:p>
          </p:txBody>
        </p:sp>
        <p:sp>
          <p:nvSpPr>
            <p:cNvPr id="86" name="Google Shape;86;p9"/>
            <p:cNvSpPr/>
            <p:nvPr/>
          </p:nvSpPr>
          <p:spPr>
            <a:xfrm>
              <a:off x="3282120" y="4546080"/>
              <a:ext cx="73440" cy="7344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i="0" u="none" strike="noStrike" cap="none">
                <a:solidFill>
                  <a:srgbClr val="FFFFFF"/>
                </a:solidFill>
                <a:latin typeface="Noto Sans Symbols"/>
                <a:ea typeface="Noto Sans Symbols"/>
                <a:cs typeface="Noto Sans Symbols"/>
                <a:sym typeface="Noto Sans Symbols"/>
              </a:endParaRPr>
            </a:p>
          </p:txBody>
        </p:sp>
        <p:sp>
          <p:nvSpPr>
            <p:cNvPr id="87" name="Google Shape;87;p9"/>
            <p:cNvSpPr/>
            <p:nvPr/>
          </p:nvSpPr>
          <p:spPr>
            <a:xfrm>
              <a:off x="3486240" y="4546080"/>
              <a:ext cx="73440" cy="7344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i="0" u="none" strike="noStrike" cap="none">
                <a:solidFill>
                  <a:srgbClr val="FFFFFF"/>
                </a:solidFill>
                <a:latin typeface="Noto Sans Symbols"/>
                <a:ea typeface="Noto Sans Symbols"/>
                <a:cs typeface="Noto Sans Symbols"/>
                <a:sym typeface="Noto Sans Symbols"/>
              </a:endParaRPr>
            </a:p>
          </p:txBody>
        </p:sp>
      </p:grpSp>
      <p:sp>
        <p:nvSpPr>
          <p:cNvPr id="88" name="Google Shape;88;p9"/>
          <p:cNvSpPr/>
          <p:nvPr/>
        </p:nvSpPr>
        <p:spPr>
          <a:xfrm>
            <a:off x="5654880" y="1312560"/>
            <a:ext cx="2851920" cy="2851920"/>
          </a:xfrm>
          <a:prstGeom prst="ellipse">
            <a:avLst/>
          </a:prstGeom>
          <a:blipFill rotWithShape="1">
            <a:blip r:embed="rId3">
              <a:alphaModFix/>
            </a:blip>
            <a:stretch>
              <a:fillRect/>
            </a:stretch>
          </a:blipFill>
          <a:ln w="76200" cap="flat" cmpd="sng">
            <a:solidFill>
              <a:srgbClr val="F8F8F8"/>
            </a:solidFill>
            <a:prstDash val="solid"/>
            <a:round/>
            <a:headEnd type="none" w="sm" len="sm"/>
            <a:tailEnd type="none" w="sm" len="sm"/>
          </a:ln>
        </p:spPr>
        <p:txBody>
          <a:bodyPr spcFirstLastPara="1" wrap="square" lIns="90000" tIns="45000" rIns="90000" bIns="45000" anchor="t" anchorCtr="0">
            <a:noAutofit/>
          </a:bodyPr>
          <a:lstStyle/>
          <a:p>
            <a:pPr marL="0" marR="0" lvl="0" indent="0" algn="l" rtl="0">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grpSp>
        <p:nvGrpSpPr>
          <p:cNvPr id="89" name="Google Shape;89;p9"/>
          <p:cNvGrpSpPr/>
          <p:nvPr/>
        </p:nvGrpSpPr>
        <p:grpSpPr>
          <a:xfrm>
            <a:off x="4643640" y="2814840"/>
            <a:ext cx="2187849" cy="1862409"/>
            <a:chOff x="4643640" y="2814840"/>
            <a:chExt cx="2187849" cy="1862409"/>
          </a:xfrm>
        </p:grpSpPr>
        <p:sp>
          <p:nvSpPr>
            <p:cNvPr id="90" name="Google Shape;90;p9"/>
            <p:cNvSpPr/>
            <p:nvPr/>
          </p:nvSpPr>
          <p:spPr>
            <a:xfrm rot="-2700000">
              <a:off x="5941080" y="4227480"/>
              <a:ext cx="995760" cy="114480"/>
            </a:xfrm>
            <a:prstGeom prst="roundRect">
              <a:avLst>
                <a:gd name="adj" fmla="val 50000"/>
              </a:avLst>
            </a:prstGeom>
            <a:solidFill>
              <a:schemeClr val="lt1"/>
            </a:solidFill>
            <a:ln>
              <a:noFill/>
            </a:ln>
          </p:spPr>
          <p:txBody>
            <a:bodyPr spcFirstLastPara="1" wrap="square" lIns="91425" tIns="40675" rIns="91425" bIns="4067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91" name="Google Shape;91;p9"/>
            <p:cNvSpPr/>
            <p:nvPr/>
          </p:nvSpPr>
          <p:spPr>
            <a:xfrm>
              <a:off x="4643640" y="2814840"/>
              <a:ext cx="1596240" cy="1596240"/>
            </a:xfrm>
            <a:prstGeom prst="ellipse">
              <a:avLst/>
            </a:prstGeom>
            <a:noFill/>
            <a:ln w="9525" cap="flat" cmpd="sng">
              <a:solidFill>
                <a:srgbClr val="F8F8F8"/>
              </a:solidFill>
              <a:prstDash val="lg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18"/>
          <p:cNvSpPr txBox="1">
            <a:spLocks noGrp="1"/>
          </p:cNvSpPr>
          <p:nvPr>
            <p:ph type="title" idx="4294967295"/>
          </p:nvPr>
        </p:nvSpPr>
        <p:spPr>
          <a:xfrm>
            <a:off x="409440" y="324000"/>
            <a:ext cx="6990900" cy="8187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chemeClr val="dk1"/>
              </a:buClr>
              <a:buSzPts val="3200"/>
              <a:buFont typeface="Archivo Black"/>
              <a:buNone/>
            </a:pPr>
            <a:r>
              <a:rPr lang="en" sz="3200">
                <a:solidFill>
                  <a:schemeClr val="dk1"/>
                </a:solidFill>
                <a:latin typeface="Archivo Black"/>
                <a:ea typeface="Archivo Black"/>
                <a:cs typeface="Archivo Black"/>
                <a:sym typeface="Archivo Black"/>
              </a:rPr>
              <a:t>Building the RFM Table</a:t>
            </a:r>
            <a:endParaRPr sz="3200" b="0" i="0" u="none" strike="noStrike" cap="none">
              <a:solidFill>
                <a:schemeClr val="dk1"/>
              </a:solidFill>
              <a:latin typeface="Arial"/>
              <a:ea typeface="Arial"/>
              <a:cs typeface="Arial"/>
              <a:sym typeface="Arial"/>
            </a:endParaRPr>
          </a:p>
        </p:txBody>
      </p:sp>
      <p:sp>
        <p:nvSpPr>
          <p:cNvPr id="190" name="Google Shape;190;p18"/>
          <p:cNvSpPr/>
          <p:nvPr/>
        </p:nvSpPr>
        <p:spPr>
          <a:xfrm>
            <a:off x="518625" y="1175550"/>
            <a:ext cx="5752500" cy="818700"/>
          </a:xfrm>
          <a:prstGeom prst="roundRect">
            <a:avLst>
              <a:gd name="adj" fmla="val 16667"/>
            </a:avLst>
          </a:prstGeom>
          <a:noFill/>
          <a:ln w="9525" cap="flat" cmpd="sng">
            <a:solidFill>
              <a:srgbClr val="FF98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b="1"/>
              <a:t>Creating a New Table</a:t>
            </a:r>
            <a:endParaRPr b="1"/>
          </a:p>
          <a:p>
            <a:pPr marL="0" lvl="0" indent="0" algn="l" rtl="0">
              <a:spcBef>
                <a:spcPts val="1000"/>
              </a:spcBef>
              <a:spcAft>
                <a:spcPts val="0"/>
              </a:spcAft>
              <a:buNone/>
            </a:pPr>
            <a:r>
              <a:rPr lang="en" sz="1000"/>
              <a:t>A new table named RFM_Table is created using DAX formula to calculate recency, frequency, and monetary values for each customer</a:t>
            </a:r>
            <a:endParaRPr sz="1000"/>
          </a:p>
        </p:txBody>
      </p:sp>
      <p:pic>
        <p:nvPicPr>
          <p:cNvPr id="191" name="Google Shape;191;p18"/>
          <p:cNvPicPr preferRelativeResize="0"/>
          <p:nvPr/>
        </p:nvPicPr>
        <p:blipFill rotWithShape="1">
          <a:blip r:embed="rId3">
            <a:alphaModFix/>
          </a:blip>
          <a:srcRect l="80760" t="24748" r="12259" b="62979"/>
          <a:stretch/>
        </p:blipFill>
        <p:spPr>
          <a:xfrm>
            <a:off x="6403150" y="1175550"/>
            <a:ext cx="820050" cy="818700"/>
          </a:xfrm>
          <a:prstGeom prst="rect">
            <a:avLst/>
          </a:prstGeom>
          <a:noFill/>
          <a:ln>
            <a:noFill/>
          </a:ln>
        </p:spPr>
      </p:pic>
      <p:sp>
        <p:nvSpPr>
          <p:cNvPr id="192" name="Google Shape;192;p18"/>
          <p:cNvSpPr/>
          <p:nvPr/>
        </p:nvSpPr>
        <p:spPr>
          <a:xfrm>
            <a:off x="1470700" y="2091750"/>
            <a:ext cx="5752500" cy="818700"/>
          </a:xfrm>
          <a:prstGeom prst="roundRect">
            <a:avLst>
              <a:gd name="adj" fmla="val 16667"/>
            </a:avLst>
          </a:prstGeom>
          <a:noFill/>
          <a:ln w="9525" cap="flat" cmpd="sng">
            <a:solidFill>
              <a:srgbClr val="02CD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b="1"/>
              <a:t>Calculating Recency</a:t>
            </a:r>
            <a:endParaRPr b="1"/>
          </a:p>
          <a:p>
            <a:pPr marL="0" lvl="0" indent="0" algn="l" rtl="0">
              <a:spcBef>
                <a:spcPts val="1000"/>
              </a:spcBef>
              <a:spcAft>
                <a:spcPts val="0"/>
              </a:spcAft>
              <a:buNone/>
            </a:pPr>
            <a:r>
              <a:rPr lang="en" sz="1000"/>
              <a:t>Find the last transaction date using the MAX() formula against the 'order date' column. Then Recency is calculated using the DATEIFF function to find the difference in days between the last transaction date and specified date (timestamp of data extraction)</a:t>
            </a:r>
            <a:endParaRPr sz="1300"/>
          </a:p>
        </p:txBody>
      </p:sp>
      <p:pic>
        <p:nvPicPr>
          <p:cNvPr id="193" name="Google Shape;193;p18"/>
          <p:cNvPicPr preferRelativeResize="0"/>
          <p:nvPr/>
        </p:nvPicPr>
        <p:blipFill rotWithShape="1">
          <a:blip r:embed="rId3">
            <a:alphaModFix/>
          </a:blip>
          <a:srcRect l="10849" t="42477" r="82381" b="45589"/>
          <a:stretch/>
        </p:blipFill>
        <p:spPr>
          <a:xfrm>
            <a:off x="518625" y="2103038"/>
            <a:ext cx="795124" cy="796125"/>
          </a:xfrm>
          <a:prstGeom prst="rect">
            <a:avLst/>
          </a:prstGeom>
          <a:noFill/>
          <a:ln>
            <a:noFill/>
          </a:ln>
        </p:spPr>
      </p:pic>
      <p:pic>
        <p:nvPicPr>
          <p:cNvPr id="194" name="Google Shape;194;p18"/>
          <p:cNvPicPr preferRelativeResize="0"/>
          <p:nvPr/>
        </p:nvPicPr>
        <p:blipFill rotWithShape="1">
          <a:blip r:embed="rId3">
            <a:alphaModFix/>
          </a:blip>
          <a:srcRect l="80840" t="59929" r="12390" b="28136"/>
          <a:stretch/>
        </p:blipFill>
        <p:spPr>
          <a:xfrm>
            <a:off x="6415613" y="3007950"/>
            <a:ext cx="795124" cy="796125"/>
          </a:xfrm>
          <a:prstGeom prst="rect">
            <a:avLst/>
          </a:prstGeom>
          <a:noFill/>
          <a:ln>
            <a:noFill/>
          </a:ln>
        </p:spPr>
      </p:pic>
      <p:sp>
        <p:nvSpPr>
          <p:cNvPr id="195" name="Google Shape;195;p18"/>
          <p:cNvSpPr/>
          <p:nvPr/>
        </p:nvSpPr>
        <p:spPr>
          <a:xfrm>
            <a:off x="518625" y="3007950"/>
            <a:ext cx="5752500" cy="818700"/>
          </a:xfrm>
          <a:prstGeom prst="roundRect">
            <a:avLst>
              <a:gd name="adj" fmla="val 16667"/>
            </a:avLst>
          </a:prstGeom>
          <a:noFill/>
          <a:ln w="9525" cap="flat" cmpd="sng">
            <a:solidFill>
              <a:srgbClr val="EA97A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b="1"/>
              <a:t>Calculating Frequency</a:t>
            </a:r>
            <a:endParaRPr b="1"/>
          </a:p>
          <a:p>
            <a:pPr marL="0" lvl="0" indent="0" algn="l" rtl="0">
              <a:spcBef>
                <a:spcPts val="1000"/>
              </a:spcBef>
              <a:spcAft>
                <a:spcPts val="0"/>
              </a:spcAft>
              <a:buNone/>
            </a:pPr>
            <a:r>
              <a:rPr lang="en" sz="1000"/>
              <a:t>Frequency is determined by counting the distinct number (DISTINCTCOUNT function) of orders a customer has made, indicating the customer's transaction history</a:t>
            </a:r>
            <a:endParaRPr sz="1300"/>
          </a:p>
        </p:txBody>
      </p:sp>
      <p:sp>
        <p:nvSpPr>
          <p:cNvPr id="196" name="Google Shape;196;p18"/>
          <p:cNvSpPr/>
          <p:nvPr/>
        </p:nvSpPr>
        <p:spPr>
          <a:xfrm>
            <a:off x="1458225" y="3935425"/>
            <a:ext cx="5752500" cy="818700"/>
          </a:xfrm>
          <a:prstGeom prst="roundRect">
            <a:avLst>
              <a:gd name="adj" fmla="val 16667"/>
            </a:avLst>
          </a:prstGeom>
          <a:noFill/>
          <a:ln w="9525" cap="flat" cmpd="sng">
            <a:solidFill>
              <a:srgbClr val="02CD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b="1"/>
              <a:t>Calculating Monetary</a:t>
            </a:r>
            <a:endParaRPr b="1"/>
          </a:p>
          <a:p>
            <a:pPr marL="0" lvl="0" indent="0" algn="l" rtl="0">
              <a:spcBef>
                <a:spcPts val="1000"/>
              </a:spcBef>
              <a:spcAft>
                <a:spcPts val="0"/>
              </a:spcAft>
              <a:buNone/>
            </a:pPr>
            <a:r>
              <a:rPr lang="en" sz="1000"/>
              <a:t>Monetary value is calculated by summing up the sales after discount for each customer, providing insights into their spending habits</a:t>
            </a:r>
            <a:endParaRPr sz="1300"/>
          </a:p>
        </p:txBody>
      </p:sp>
      <p:pic>
        <p:nvPicPr>
          <p:cNvPr id="197" name="Google Shape;197;p18"/>
          <p:cNvPicPr preferRelativeResize="0"/>
          <p:nvPr/>
        </p:nvPicPr>
        <p:blipFill rotWithShape="1">
          <a:blip r:embed="rId3">
            <a:alphaModFix/>
          </a:blip>
          <a:srcRect l="10852" t="77567" r="82378" b="10499"/>
          <a:stretch/>
        </p:blipFill>
        <p:spPr>
          <a:xfrm>
            <a:off x="518625" y="3935413"/>
            <a:ext cx="795124" cy="7961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19"/>
          <p:cNvSpPr txBox="1">
            <a:spLocks noGrp="1"/>
          </p:cNvSpPr>
          <p:nvPr>
            <p:ph type="title" idx="4294967295"/>
          </p:nvPr>
        </p:nvSpPr>
        <p:spPr>
          <a:xfrm>
            <a:off x="409440" y="324000"/>
            <a:ext cx="6990900" cy="8187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chemeClr val="dk1"/>
              </a:buClr>
              <a:buSzPts val="3200"/>
              <a:buFont typeface="Archivo Black"/>
              <a:buNone/>
            </a:pPr>
            <a:r>
              <a:rPr lang="en" sz="3200">
                <a:solidFill>
                  <a:schemeClr val="dk1"/>
                </a:solidFill>
                <a:latin typeface="Archivo Black"/>
                <a:ea typeface="Archivo Black"/>
                <a:cs typeface="Archivo Black"/>
                <a:sym typeface="Archivo Black"/>
              </a:rPr>
              <a:t>Building the RFM Table</a:t>
            </a:r>
            <a:endParaRPr sz="3200" b="0" i="0" u="none" strike="noStrike" cap="none">
              <a:solidFill>
                <a:schemeClr val="dk1"/>
              </a:solidFill>
              <a:latin typeface="Arial"/>
              <a:ea typeface="Arial"/>
              <a:cs typeface="Arial"/>
              <a:sym typeface="Arial"/>
            </a:endParaRPr>
          </a:p>
        </p:txBody>
      </p:sp>
      <p:sp>
        <p:nvSpPr>
          <p:cNvPr id="203" name="Google Shape;203;p19"/>
          <p:cNvSpPr/>
          <p:nvPr/>
        </p:nvSpPr>
        <p:spPr>
          <a:xfrm>
            <a:off x="1470700" y="1177350"/>
            <a:ext cx="5989200" cy="1005900"/>
          </a:xfrm>
          <a:prstGeom prst="roundRect">
            <a:avLst>
              <a:gd name="adj" fmla="val 16667"/>
            </a:avLst>
          </a:prstGeom>
          <a:noFill/>
          <a:ln w="9525" cap="flat" cmpd="sng">
            <a:solidFill>
              <a:srgbClr val="02CD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b="1"/>
              <a:t>Determining Recency Score</a:t>
            </a:r>
            <a:endParaRPr b="1"/>
          </a:p>
          <a:p>
            <a:pPr marL="0" lvl="0" indent="0" algn="l" rtl="0">
              <a:spcBef>
                <a:spcPts val="1000"/>
              </a:spcBef>
              <a:spcAft>
                <a:spcPts val="0"/>
              </a:spcAft>
              <a:buNone/>
            </a:pPr>
            <a:r>
              <a:rPr lang="en" sz="1000"/>
              <a:t>Measures how recently the customer made their last purchase. The value is then ranked (usually on a scale of 1 to 5) using PERCENTILE.INC() and SWITCH() to determine their relative their recently last purchase. A higher score indicates more recent activity from the customer, which is better</a:t>
            </a:r>
            <a:endParaRPr sz="1300"/>
          </a:p>
        </p:txBody>
      </p:sp>
      <p:pic>
        <p:nvPicPr>
          <p:cNvPr id="204" name="Google Shape;204;p19"/>
          <p:cNvPicPr preferRelativeResize="0"/>
          <p:nvPr/>
        </p:nvPicPr>
        <p:blipFill rotWithShape="1">
          <a:blip r:embed="rId3">
            <a:alphaModFix/>
          </a:blip>
          <a:srcRect l="10849" t="42477" r="82381" b="45589"/>
          <a:stretch/>
        </p:blipFill>
        <p:spPr>
          <a:xfrm>
            <a:off x="518625" y="1282225"/>
            <a:ext cx="795124" cy="796125"/>
          </a:xfrm>
          <a:prstGeom prst="rect">
            <a:avLst/>
          </a:prstGeom>
          <a:noFill/>
          <a:ln>
            <a:noFill/>
          </a:ln>
        </p:spPr>
      </p:pic>
      <p:pic>
        <p:nvPicPr>
          <p:cNvPr id="205" name="Google Shape;205;p19"/>
          <p:cNvPicPr preferRelativeResize="0"/>
          <p:nvPr/>
        </p:nvPicPr>
        <p:blipFill rotWithShape="1">
          <a:blip r:embed="rId3">
            <a:alphaModFix/>
          </a:blip>
          <a:srcRect l="80840" t="59929" r="12390" b="28136"/>
          <a:stretch/>
        </p:blipFill>
        <p:spPr>
          <a:xfrm>
            <a:off x="6664788" y="2394575"/>
            <a:ext cx="795124" cy="796125"/>
          </a:xfrm>
          <a:prstGeom prst="rect">
            <a:avLst/>
          </a:prstGeom>
          <a:noFill/>
          <a:ln>
            <a:noFill/>
          </a:ln>
        </p:spPr>
      </p:pic>
      <p:sp>
        <p:nvSpPr>
          <p:cNvPr id="206" name="Google Shape;206;p19"/>
          <p:cNvSpPr/>
          <p:nvPr/>
        </p:nvSpPr>
        <p:spPr>
          <a:xfrm>
            <a:off x="518625" y="2289688"/>
            <a:ext cx="5989200" cy="1005900"/>
          </a:xfrm>
          <a:prstGeom prst="roundRect">
            <a:avLst>
              <a:gd name="adj" fmla="val 16667"/>
            </a:avLst>
          </a:prstGeom>
          <a:noFill/>
          <a:ln w="9525" cap="flat" cmpd="sng">
            <a:solidFill>
              <a:srgbClr val="EA97A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b="1"/>
              <a:t>Determining Frequency Score</a:t>
            </a:r>
            <a:endParaRPr b="1"/>
          </a:p>
          <a:p>
            <a:pPr marL="0" lvl="0" indent="0" algn="l" rtl="0">
              <a:spcBef>
                <a:spcPts val="1000"/>
              </a:spcBef>
              <a:spcAft>
                <a:spcPts val="0"/>
              </a:spcAft>
              <a:buNone/>
            </a:pPr>
            <a:r>
              <a:rPr lang="en" sz="1000"/>
              <a:t>Measures how often a customer shops. The value is then ranked (usually on a scale of 1 to 5) using PERCENTILE.INC() and SWITCH() to determine their relative frequency. A higher score indicates more frequent purchases from the customers, which is better</a:t>
            </a:r>
            <a:endParaRPr sz="1300"/>
          </a:p>
        </p:txBody>
      </p:sp>
      <p:sp>
        <p:nvSpPr>
          <p:cNvPr id="207" name="Google Shape;207;p19"/>
          <p:cNvSpPr/>
          <p:nvPr/>
        </p:nvSpPr>
        <p:spPr>
          <a:xfrm>
            <a:off x="1470700" y="3402050"/>
            <a:ext cx="5989200" cy="1005900"/>
          </a:xfrm>
          <a:prstGeom prst="roundRect">
            <a:avLst>
              <a:gd name="adj" fmla="val 16667"/>
            </a:avLst>
          </a:prstGeom>
          <a:noFill/>
          <a:ln w="9525" cap="flat" cmpd="sng">
            <a:solidFill>
              <a:srgbClr val="02CD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b="1"/>
              <a:t>Determining Monetary Score</a:t>
            </a:r>
            <a:endParaRPr b="1"/>
          </a:p>
          <a:p>
            <a:pPr marL="0" lvl="0" indent="0" algn="l" rtl="0">
              <a:spcBef>
                <a:spcPts val="1000"/>
              </a:spcBef>
              <a:spcAft>
                <a:spcPts val="0"/>
              </a:spcAft>
              <a:buNone/>
            </a:pPr>
            <a:r>
              <a:rPr lang="en" sz="1000"/>
              <a:t>Measures how much money the customer has spent in total. The value is then ranked (usually on a scale of 1 to 5) using PERCENTILE.INC() and SWITCH() to determine their relative spending. A higher score indicates more spending money from the customers, which is better</a:t>
            </a:r>
            <a:endParaRPr sz="1300"/>
          </a:p>
        </p:txBody>
      </p:sp>
      <p:pic>
        <p:nvPicPr>
          <p:cNvPr id="208" name="Google Shape;208;p19"/>
          <p:cNvPicPr preferRelativeResize="0"/>
          <p:nvPr/>
        </p:nvPicPr>
        <p:blipFill rotWithShape="1">
          <a:blip r:embed="rId3">
            <a:alphaModFix/>
          </a:blip>
          <a:srcRect l="10852" t="77567" r="82378" b="10499"/>
          <a:stretch/>
        </p:blipFill>
        <p:spPr>
          <a:xfrm>
            <a:off x="518625" y="3506938"/>
            <a:ext cx="795124" cy="7961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0"/>
          <p:cNvSpPr txBox="1"/>
          <p:nvPr/>
        </p:nvSpPr>
        <p:spPr>
          <a:xfrm>
            <a:off x="409450" y="1084225"/>
            <a:ext cx="7273200" cy="938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100"/>
              <a:t>R, F, and M scores are combined into a 3-digit code, for example:</a:t>
            </a:r>
            <a:endParaRPr sz="1100"/>
          </a:p>
          <a:p>
            <a:pPr marL="457200" lvl="0" indent="-298450" algn="l" rtl="0">
              <a:lnSpc>
                <a:spcPct val="115000"/>
              </a:lnSpc>
              <a:spcBef>
                <a:spcPts val="0"/>
              </a:spcBef>
              <a:spcAft>
                <a:spcPts val="0"/>
              </a:spcAft>
              <a:buSzPts val="1100"/>
              <a:buChar char="●"/>
            </a:pPr>
            <a:r>
              <a:rPr lang="en" sz="1100"/>
              <a:t>555 = highest in all categories</a:t>
            </a:r>
            <a:endParaRPr sz="1100"/>
          </a:p>
          <a:p>
            <a:pPr marL="457200" lvl="0" indent="-298450" algn="l" rtl="0">
              <a:lnSpc>
                <a:spcPct val="115000"/>
              </a:lnSpc>
              <a:spcBef>
                <a:spcPts val="0"/>
              </a:spcBef>
              <a:spcAft>
                <a:spcPts val="0"/>
              </a:spcAft>
              <a:buSzPts val="1100"/>
              <a:buChar char="●"/>
            </a:pPr>
            <a:r>
              <a:rPr lang="en" sz="1100"/>
              <a:t>132 = recency 1, frequency 3, monetary 2</a:t>
            </a:r>
            <a:endParaRPr sz="1100"/>
          </a:p>
          <a:p>
            <a:pPr marL="0" lvl="0" indent="0" algn="l" rtl="0">
              <a:lnSpc>
                <a:spcPct val="115000"/>
              </a:lnSpc>
              <a:spcBef>
                <a:spcPts val="0"/>
              </a:spcBef>
              <a:spcAft>
                <a:spcPts val="0"/>
              </a:spcAft>
              <a:buNone/>
            </a:pPr>
            <a:r>
              <a:rPr lang="en" sz="1100"/>
              <a:t>Based on the rfm_score, customers are grouped into segments, using the SWITCH() logic in DAX.</a:t>
            </a:r>
            <a:endParaRPr sz="1100"/>
          </a:p>
        </p:txBody>
      </p:sp>
      <p:sp>
        <p:nvSpPr>
          <p:cNvPr id="214" name="Google Shape;214;p20"/>
          <p:cNvSpPr/>
          <p:nvPr/>
        </p:nvSpPr>
        <p:spPr>
          <a:xfrm>
            <a:off x="7165775" y="4406300"/>
            <a:ext cx="1530000" cy="486300"/>
          </a:xfrm>
          <a:prstGeom prst="rect">
            <a:avLst/>
          </a:prstGeom>
          <a:solidFill>
            <a:srgbClr val="F8F8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aphicFrame>
        <p:nvGraphicFramePr>
          <p:cNvPr id="215" name="Google Shape;215;p20"/>
          <p:cNvGraphicFramePr/>
          <p:nvPr/>
        </p:nvGraphicFramePr>
        <p:xfrm>
          <a:off x="409450" y="2039013"/>
          <a:ext cx="8056325" cy="3017340"/>
        </p:xfrm>
        <a:graphic>
          <a:graphicData uri="http://schemas.openxmlformats.org/drawingml/2006/table">
            <a:tbl>
              <a:tblPr>
                <a:noFill/>
                <a:tableStyleId>{E69FD0F1-31C1-40A5-956F-1FC8384C8D49}</a:tableStyleId>
              </a:tblPr>
              <a:tblGrid>
                <a:gridCol w="786600">
                  <a:extLst>
                    <a:ext uri="{9D8B030D-6E8A-4147-A177-3AD203B41FA5}">
                      <a16:colId xmlns:a16="http://schemas.microsoft.com/office/drawing/2014/main" val="20000"/>
                    </a:ext>
                  </a:extLst>
                </a:gridCol>
                <a:gridCol w="785525">
                  <a:extLst>
                    <a:ext uri="{9D8B030D-6E8A-4147-A177-3AD203B41FA5}">
                      <a16:colId xmlns:a16="http://schemas.microsoft.com/office/drawing/2014/main" val="20001"/>
                    </a:ext>
                  </a:extLst>
                </a:gridCol>
                <a:gridCol w="6484200">
                  <a:extLst>
                    <a:ext uri="{9D8B030D-6E8A-4147-A177-3AD203B41FA5}">
                      <a16:colId xmlns:a16="http://schemas.microsoft.com/office/drawing/2014/main" val="20002"/>
                    </a:ext>
                  </a:extLst>
                </a:gridCol>
              </a:tblGrid>
              <a:tr h="295050">
                <a:tc>
                  <a:txBody>
                    <a:bodyPr/>
                    <a:lstStyle/>
                    <a:p>
                      <a:pPr marL="0" lvl="0" indent="0" algn="ctr" rtl="0">
                        <a:spcBef>
                          <a:spcPts val="0"/>
                        </a:spcBef>
                        <a:spcAft>
                          <a:spcPts val="0"/>
                        </a:spcAft>
                        <a:buNone/>
                      </a:pPr>
                      <a:r>
                        <a:rPr lang="en" sz="900" b="1"/>
                        <a:t>RFM Score</a:t>
                      </a:r>
                      <a:endParaRPr sz="9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9FC5E8"/>
                    </a:solidFill>
                  </a:tcPr>
                </a:tc>
                <a:tc>
                  <a:txBody>
                    <a:bodyPr/>
                    <a:lstStyle/>
                    <a:p>
                      <a:pPr marL="0" lvl="0" indent="0" algn="ctr" rtl="0">
                        <a:spcBef>
                          <a:spcPts val="0"/>
                        </a:spcBef>
                        <a:spcAft>
                          <a:spcPts val="0"/>
                        </a:spcAft>
                        <a:buNone/>
                      </a:pPr>
                      <a:r>
                        <a:rPr lang="en" sz="900" b="1"/>
                        <a:t>Segment</a:t>
                      </a:r>
                      <a:endParaRPr sz="9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9FC5E8"/>
                    </a:solidFill>
                  </a:tcPr>
                </a:tc>
                <a:tc>
                  <a:txBody>
                    <a:bodyPr/>
                    <a:lstStyle/>
                    <a:p>
                      <a:pPr marL="0" lvl="0" indent="0" algn="ctr" rtl="0">
                        <a:spcBef>
                          <a:spcPts val="0"/>
                        </a:spcBef>
                        <a:spcAft>
                          <a:spcPts val="0"/>
                        </a:spcAft>
                        <a:buNone/>
                      </a:pPr>
                      <a:r>
                        <a:rPr lang="en" sz="900" b="1"/>
                        <a:t>Description</a:t>
                      </a:r>
                      <a:endParaRPr sz="900" b="1"/>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9FC5E8"/>
                    </a:solidFill>
                  </a:tcPr>
                </a:tc>
                <a:extLst>
                  <a:ext uri="{0D108BD9-81ED-4DB2-BD59-A6C34878D82A}">
                    <a16:rowId xmlns:a16="http://schemas.microsoft.com/office/drawing/2014/main" val="10000"/>
                  </a:ext>
                </a:extLst>
              </a:tr>
              <a:tr h="620750">
                <a:tc>
                  <a:txBody>
                    <a:bodyPr/>
                    <a:lstStyle/>
                    <a:p>
                      <a:pPr marL="0" lvl="0" indent="0" algn="ctr" rtl="0">
                        <a:spcBef>
                          <a:spcPts val="0"/>
                        </a:spcBef>
                        <a:spcAft>
                          <a:spcPts val="0"/>
                        </a:spcAft>
                        <a:buNone/>
                      </a:pPr>
                      <a:r>
                        <a:rPr lang="en" sz="900"/>
                        <a:t>111 - 155</a:t>
                      </a:r>
                      <a:endParaRPr sz="900"/>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l" rtl="0">
                        <a:spcBef>
                          <a:spcPts val="0"/>
                        </a:spcBef>
                        <a:spcAft>
                          <a:spcPts val="0"/>
                        </a:spcAft>
                        <a:buNone/>
                      </a:pPr>
                      <a:r>
                        <a:rPr lang="en" sz="900"/>
                        <a:t>Need Attention</a:t>
                      </a:r>
                      <a:endParaRPr sz="900"/>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l" rtl="0">
                        <a:spcBef>
                          <a:spcPts val="0"/>
                        </a:spcBef>
                        <a:spcAft>
                          <a:spcPts val="0"/>
                        </a:spcAft>
                        <a:buSzPts val="1000"/>
                        <a:buNone/>
                      </a:pPr>
                      <a:r>
                        <a:rPr lang="en" sz="900"/>
                        <a:t>Customers in this segment have not made purchases for a long time (low recency) and may stop being customers. There are two possible behaviors: (1) Customers who previously had medium to high purchase frequency and spending (monetary). They might have bought products with long-term usage or made bulk purchases. (2) Customers with historically low purchase frequency and spending, who may only be interested in specific products and have no intention of making frequent repeat purchases.</a:t>
                      </a:r>
                      <a:endParaRPr sz="900"/>
                    </a:p>
                  </a:txBody>
                  <a:tcPr marL="91425" marR="91425" marT="91425" marB="91425">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0">
                <a:tc>
                  <a:txBody>
                    <a:bodyPr/>
                    <a:lstStyle/>
                    <a:p>
                      <a:pPr marL="0" lvl="0" indent="0" algn="ctr" rtl="0">
                        <a:spcBef>
                          <a:spcPts val="0"/>
                        </a:spcBef>
                        <a:spcAft>
                          <a:spcPts val="0"/>
                        </a:spcAft>
                        <a:buNone/>
                      </a:pPr>
                      <a:r>
                        <a:rPr lang="en" sz="900"/>
                        <a:t>211 - 345</a:t>
                      </a:r>
                      <a:endParaRPr sz="900"/>
                    </a:p>
                  </a:txBody>
                  <a:tcPr marL="91425" marR="91425" marT="91425" marB="91425"/>
                </a:tc>
                <a:tc>
                  <a:txBody>
                    <a:bodyPr/>
                    <a:lstStyle/>
                    <a:p>
                      <a:pPr marL="0" lvl="0" indent="0" algn="l" rtl="0">
                        <a:spcBef>
                          <a:spcPts val="0"/>
                        </a:spcBef>
                        <a:spcAft>
                          <a:spcPts val="0"/>
                        </a:spcAft>
                        <a:buNone/>
                      </a:pPr>
                      <a:r>
                        <a:rPr lang="en" sz="900"/>
                        <a:t>At Risk</a:t>
                      </a:r>
                      <a:endParaRPr sz="900"/>
                    </a:p>
                  </a:txBody>
                  <a:tcPr marL="91425" marR="91425" marT="91425" marB="91425"/>
                </a:tc>
                <a:tc>
                  <a:txBody>
                    <a:bodyPr/>
                    <a:lstStyle/>
                    <a:p>
                      <a:pPr marL="0" lvl="0" indent="0" algn="l" rtl="0">
                        <a:spcBef>
                          <a:spcPts val="0"/>
                        </a:spcBef>
                        <a:spcAft>
                          <a:spcPts val="0"/>
                        </a:spcAft>
                        <a:buNone/>
                      </a:pPr>
                      <a:r>
                        <a:rPr lang="en" sz="900"/>
                        <a:t>Customers in this segment are considered at risk, meaning they are at risk of not making purchases for a long time. Their transaction frequency has started to decline.</a:t>
                      </a:r>
                      <a:endParaRPr sz="900"/>
                    </a:p>
                  </a:txBody>
                  <a:tcPr marL="91425" marR="91425" marT="91425" marB="91425"/>
                </a:tc>
                <a:extLst>
                  <a:ext uri="{0D108BD9-81ED-4DB2-BD59-A6C34878D82A}">
                    <a16:rowId xmlns:a16="http://schemas.microsoft.com/office/drawing/2014/main" val="10002"/>
                  </a:ext>
                </a:extLst>
              </a:tr>
              <a:tr h="0">
                <a:tc>
                  <a:txBody>
                    <a:bodyPr/>
                    <a:lstStyle/>
                    <a:p>
                      <a:pPr marL="0" lvl="0" indent="0" algn="ctr" rtl="0">
                        <a:spcBef>
                          <a:spcPts val="0"/>
                        </a:spcBef>
                        <a:spcAft>
                          <a:spcPts val="0"/>
                        </a:spcAft>
                        <a:buNone/>
                      </a:pPr>
                      <a:r>
                        <a:rPr lang="en" sz="900"/>
                        <a:t>351 - 445</a:t>
                      </a:r>
                      <a:endParaRPr sz="900"/>
                    </a:p>
                  </a:txBody>
                  <a:tcPr marL="91425" marR="91425" marT="91425" marB="91425"/>
                </a:tc>
                <a:tc>
                  <a:txBody>
                    <a:bodyPr/>
                    <a:lstStyle/>
                    <a:p>
                      <a:pPr marL="0" lvl="0" indent="0" algn="l" rtl="0">
                        <a:spcBef>
                          <a:spcPts val="0"/>
                        </a:spcBef>
                        <a:spcAft>
                          <a:spcPts val="0"/>
                        </a:spcAft>
                        <a:buNone/>
                      </a:pPr>
                      <a:r>
                        <a:rPr lang="en" sz="900"/>
                        <a:t>Potential</a:t>
                      </a:r>
                      <a:endParaRPr sz="900"/>
                    </a:p>
                  </a:txBody>
                  <a:tcPr marL="91425" marR="91425" marT="91425" marB="91425"/>
                </a:tc>
                <a:tc>
                  <a:txBody>
                    <a:bodyPr/>
                    <a:lstStyle/>
                    <a:p>
                      <a:pPr marL="0" lvl="0" indent="0" algn="l" rtl="0">
                        <a:spcBef>
                          <a:spcPts val="0"/>
                        </a:spcBef>
                        <a:spcAft>
                          <a:spcPts val="0"/>
                        </a:spcAft>
                        <a:buNone/>
                      </a:pPr>
                      <a:r>
                        <a:rPr lang="en" sz="900"/>
                        <a:t>Customers who continue to make purchases relatively frequently, although their frequency and spending are low to medium.</a:t>
                      </a:r>
                      <a:endParaRPr sz="900"/>
                    </a:p>
                  </a:txBody>
                  <a:tcPr marL="91425" marR="91425" marT="91425" marB="91425"/>
                </a:tc>
                <a:extLst>
                  <a:ext uri="{0D108BD9-81ED-4DB2-BD59-A6C34878D82A}">
                    <a16:rowId xmlns:a16="http://schemas.microsoft.com/office/drawing/2014/main" val="10003"/>
                  </a:ext>
                </a:extLst>
              </a:tr>
              <a:tr h="295050">
                <a:tc>
                  <a:txBody>
                    <a:bodyPr/>
                    <a:lstStyle/>
                    <a:p>
                      <a:pPr marL="0" lvl="0" indent="0" algn="ctr" rtl="0">
                        <a:spcBef>
                          <a:spcPts val="0"/>
                        </a:spcBef>
                        <a:spcAft>
                          <a:spcPts val="0"/>
                        </a:spcAft>
                        <a:buNone/>
                      </a:pPr>
                      <a:r>
                        <a:rPr lang="en" sz="900"/>
                        <a:t>451 - 455</a:t>
                      </a:r>
                      <a:endParaRPr sz="900"/>
                    </a:p>
                  </a:txBody>
                  <a:tcPr marL="91425" marR="91425" marT="91425" marB="91425"/>
                </a:tc>
                <a:tc>
                  <a:txBody>
                    <a:bodyPr/>
                    <a:lstStyle/>
                    <a:p>
                      <a:pPr marL="0" lvl="0" indent="0" algn="l" rtl="0">
                        <a:spcBef>
                          <a:spcPts val="0"/>
                        </a:spcBef>
                        <a:spcAft>
                          <a:spcPts val="0"/>
                        </a:spcAft>
                        <a:buNone/>
                      </a:pPr>
                      <a:r>
                        <a:rPr lang="en" sz="900"/>
                        <a:t>Loyal</a:t>
                      </a:r>
                      <a:endParaRPr sz="900"/>
                    </a:p>
                  </a:txBody>
                  <a:tcPr marL="91425" marR="91425" marT="91425" marB="91425"/>
                </a:tc>
                <a:tc>
                  <a:txBody>
                    <a:bodyPr/>
                    <a:lstStyle/>
                    <a:p>
                      <a:pPr marL="0" lvl="0" indent="0" algn="l" rtl="0">
                        <a:spcBef>
                          <a:spcPts val="0"/>
                        </a:spcBef>
                        <a:spcAft>
                          <a:spcPts val="0"/>
                        </a:spcAft>
                        <a:buNone/>
                      </a:pPr>
                      <a:r>
                        <a:rPr lang="en" sz="900"/>
                        <a:t>Customers who still make transactions (but not as frequently as Champions) with medium to high purchase frequency and spending.</a:t>
                      </a:r>
                      <a:endParaRPr sz="900"/>
                    </a:p>
                  </a:txBody>
                  <a:tcPr marL="91425" marR="91425" marT="91425" marB="91425"/>
                </a:tc>
                <a:extLst>
                  <a:ext uri="{0D108BD9-81ED-4DB2-BD59-A6C34878D82A}">
                    <a16:rowId xmlns:a16="http://schemas.microsoft.com/office/drawing/2014/main" val="10004"/>
                  </a:ext>
                </a:extLst>
              </a:tr>
              <a:tr h="307375">
                <a:tc>
                  <a:txBody>
                    <a:bodyPr/>
                    <a:lstStyle/>
                    <a:p>
                      <a:pPr marL="0" lvl="0" indent="0" algn="ctr" rtl="0">
                        <a:spcBef>
                          <a:spcPts val="0"/>
                        </a:spcBef>
                        <a:spcAft>
                          <a:spcPts val="0"/>
                        </a:spcAft>
                        <a:buNone/>
                      </a:pPr>
                      <a:r>
                        <a:rPr lang="en" sz="900"/>
                        <a:t>511 - 555</a:t>
                      </a:r>
                      <a:endParaRPr sz="900"/>
                    </a:p>
                  </a:txBody>
                  <a:tcPr marL="91425" marR="91425" marT="91425" marB="91425"/>
                </a:tc>
                <a:tc>
                  <a:txBody>
                    <a:bodyPr/>
                    <a:lstStyle/>
                    <a:p>
                      <a:pPr marL="0" lvl="0" indent="0" algn="l" rtl="0">
                        <a:spcBef>
                          <a:spcPts val="0"/>
                        </a:spcBef>
                        <a:spcAft>
                          <a:spcPts val="0"/>
                        </a:spcAft>
                        <a:buNone/>
                      </a:pPr>
                      <a:r>
                        <a:rPr lang="en" sz="900"/>
                        <a:t>Champions</a:t>
                      </a:r>
                      <a:endParaRPr sz="900"/>
                    </a:p>
                  </a:txBody>
                  <a:tcPr marL="91425" marR="91425" marT="91425" marB="91425"/>
                </a:tc>
                <a:tc>
                  <a:txBody>
                    <a:bodyPr/>
                    <a:lstStyle/>
                    <a:p>
                      <a:pPr marL="0" lvl="0" indent="0" algn="l" rtl="0">
                        <a:spcBef>
                          <a:spcPts val="0"/>
                        </a:spcBef>
                        <a:spcAft>
                          <a:spcPts val="0"/>
                        </a:spcAft>
                        <a:buSzPts val="1000"/>
                        <a:buNone/>
                      </a:pPr>
                      <a:r>
                        <a:rPr lang="en" sz="900"/>
                        <a:t>There are two possible types of customers in this segment: (1) New customers who appear to have started shopping recently but have relatively low frequency and spending. (2) Long-time customers who continue to make purchases with very high frequency and spending.</a:t>
                      </a:r>
                      <a:endParaRPr sz="900"/>
                    </a:p>
                  </a:txBody>
                  <a:tcPr marL="91425" marR="91425" marT="91425" marB="91425"/>
                </a:tc>
                <a:extLst>
                  <a:ext uri="{0D108BD9-81ED-4DB2-BD59-A6C34878D82A}">
                    <a16:rowId xmlns:a16="http://schemas.microsoft.com/office/drawing/2014/main" val="10005"/>
                  </a:ext>
                </a:extLst>
              </a:tr>
            </a:tbl>
          </a:graphicData>
        </a:graphic>
      </p:graphicFrame>
      <p:sp>
        <p:nvSpPr>
          <p:cNvPr id="216" name="Google Shape;216;p20"/>
          <p:cNvSpPr txBox="1">
            <a:spLocks noGrp="1"/>
          </p:cNvSpPr>
          <p:nvPr>
            <p:ph type="title" idx="4294967295"/>
          </p:nvPr>
        </p:nvSpPr>
        <p:spPr>
          <a:xfrm>
            <a:off x="409440" y="324000"/>
            <a:ext cx="6990900" cy="8187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chemeClr val="dk1"/>
              </a:buClr>
              <a:buSzPts val="3200"/>
              <a:buFont typeface="Archivo Black"/>
              <a:buNone/>
            </a:pPr>
            <a:r>
              <a:rPr lang="en" sz="3200">
                <a:solidFill>
                  <a:schemeClr val="dk1"/>
                </a:solidFill>
                <a:latin typeface="Archivo Black"/>
                <a:ea typeface="Archivo Black"/>
                <a:cs typeface="Archivo Black"/>
                <a:sym typeface="Archivo Black"/>
              </a:rPr>
              <a:t>Building the RFM Table</a:t>
            </a:r>
            <a:endParaRPr sz="3200" b="0" i="0" u="none" strike="noStrike" cap="none">
              <a:solidFill>
                <a:schemeClr val="dk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1"/>
          <p:cNvSpPr txBox="1">
            <a:spLocks noGrp="1"/>
          </p:cNvSpPr>
          <p:nvPr>
            <p:ph type="title" idx="4294967295"/>
          </p:nvPr>
        </p:nvSpPr>
        <p:spPr>
          <a:xfrm>
            <a:off x="417225" y="112425"/>
            <a:ext cx="6933300" cy="6261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chemeClr val="dk1"/>
              </a:buClr>
              <a:buSzPts val="3200"/>
              <a:buFont typeface="Archivo Black"/>
              <a:buNone/>
            </a:pPr>
            <a:r>
              <a:rPr lang="en" sz="2500">
                <a:solidFill>
                  <a:schemeClr val="dk1"/>
                </a:solidFill>
                <a:latin typeface="Archivo Black"/>
                <a:ea typeface="Archivo Black"/>
                <a:cs typeface="Archivo Black"/>
                <a:sym typeface="Archivo Black"/>
              </a:rPr>
              <a:t>Building Dashboard</a:t>
            </a:r>
            <a:endParaRPr sz="2500" b="0" i="0" u="none" strike="noStrike" cap="none">
              <a:solidFill>
                <a:schemeClr val="dk1"/>
              </a:solidFill>
              <a:latin typeface="Arial"/>
              <a:ea typeface="Arial"/>
              <a:cs typeface="Arial"/>
              <a:sym typeface="Arial"/>
            </a:endParaRPr>
          </a:p>
        </p:txBody>
      </p:sp>
      <p:sp>
        <p:nvSpPr>
          <p:cNvPr id="222" name="Google Shape;222;p21"/>
          <p:cNvSpPr/>
          <p:nvPr/>
        </p:nvSpPr>
        <p:spPr>
          <a:xfrm>
            <a:off x="522675" y="705575"/>
            <a:ext cx="7656000" cy="4291500"/>
          </a:xfrm>
          <a:prstGeom prst="rect">
            <a:avLst/>
          </a:prstGeom>
          <a:noFill/>
          <a:ln w="9525" cap="flat" cmpd="sng">
            <a:solidFill>
              <a:srgbClr val="09224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23" name="Google Shape;223;p21"/>
          <p:cNvPicPr preferRelativeResize="0"/>
          <p:nvPr/>
        </p:nvPicPr>
        <p:blipFill>
          <a:blip r:embed="rId3">
            <a:alphaModFix/>
          </a:blip>
          <a:stretch>
            <a:fillRect/>
          </a:stretch>
        </p:blipFill>
        <p:spPr>
          <a:xfrm>
            <a:off x="601338" y="795200"/>
            <a:ext cx="7484123" cy="41122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grpSp>
        <p:nvGrpSpPr>
          <p:cNvPr id="235" name="Google Shape;235;p23"/>
          <p:cNvGrpSpPr/>
          <p:nvPr/>
        </p:nvGrpSpPr>
        <p:grpSpPr>
          <a:xfrm>
            <a:off x="3978720" y="6840"/>
            <a:ext cx="5164200" cy="5143200"/>
            <a:chOff x="3978720" y="6840"/>
            <a:chExt cx="5164200" cy="5143200"/>
          </a:xfrm>
        </p:grpSpPr>
        <p:sp>
          <p:nvSpPr>
            <p:cNvPr id="236" name="Google Shape;236;p23"/>
            <p:cNvSpPr/>
            <p:nvPr/>
          </p:nvSpPr>
          <p:spPr>
            <a:xfrm flipH="1">
              <a:off x="3978720" y="6840"/>
              <a:ext cx="5164200" cy="5143200"/>
            </a:xfrm>
            <a:prstGeom prst="rtTriangl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237" name="Google Shape;237;p23"/>
            <p:cNvSpPr/>
            <p:nvPr/>
          </p:nvSpPr>
          <p:spPr>
            <a:xfrm rot="-2699590">
              <a:off x="4520886" y="3647417"/>
              <a:ext cx="1779576" cy="326259"/>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238" name="Google Shape;238;p23"/>
            <p:cNvSpPr/>
            <p:nvPr/>
          </p:nvSpPr>
          <p:spPr>
            <a:xfrm rot="-2699590">
              <a:off x="7184166" y="2245217"/>
              <a:ext cx="1779576" cy="326259"/>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239" name="Google Shape;239;p23"/>
            <p:cNvSpPr/>
            <p:nvPr/>
          </p:nvSpPr>
          <p:spPr>
            <a:xfrm rot="-2699590">
              <a:off x="6716478" y="1166671"/>
              <a:ext cx="1779576" cy="47729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240" name="Google Shape;240;p23"/>
            <p:cNvSpPr/>
            <p:nvPr/>
          </p:nvSpPr>
          <p:spPr>
            <a:xfrm rot="-2699590">
              <a:off x="5940318" y="3571471"/>
              <a:ext cx="1779576" cy="47729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241" name="Google Shape;241;p23"/>
            <p:cNvSpPr/>
            <p:nvPr/>
          </p:nvSpPr>
          <p:spPr>
            <a:xfrm>
              <a:off x="6778080" y="2891160"/>
              <a:ext cx="1596300" cy="1596300"/>
            </a:xfrm>
            <a:prstGeom prst="ellipse">
              <a:avLst/>
            </a:prstGeom>
            <a:noFill/>
            <a:ln w="9525" cap="flat" cmpd="sng">
              <a:solidFill>
                <a:srgbClr val="F8F8F8"/>
              </a:solidFill>
              <a:prstDash val="lg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grpSp>
      <p:sp>
        <p:nvSpPr>
          <p:cNvPr id="242" name="Google Shape;242;p23"/>
          <p:cNvSpPr txBox="1">
            <a:spLocks noGrp="1"/>
          </p:cNvSpPr>
          <p:nvPr>
            <p:ph type="title" idx="4294967295"/>
          </p:nvPr>
        </p:nvSpPr>
        <p:spPr>
          <a:xfrm>
            <a:off x="733320" y="1971720"/>
            <a:ext cx="4409700" cy="1362000"/>
          </a:xfrm>
          <a:prstGeom prst="rect">
            <a:avLst/>
          </a:prstGeom>
          <a:noFill/>
          <a:ln>
            <a:noFill/>
          </a:ln>
        </p:spPr>
        <p:txBody>
          <a:bodyPr spcFirstLastPara="1" wrap="square" lIns="91425" tIns="91425" rIns="91425" bIns="91425" anchor="b" anchorCtr="0">
            <a:normAutofit fontScale="90000"/>
          </a:bodyPr>
          <a:lstStyle/>
          <a:p>
            <a:pPr marL="0" marR="0" lvl="0" indent="0" algn="l" rtl="0">
              <a:lnSpc>
                <a:spcPct val="100000"/>
              </a:lnSpc>
              <a:spcBef>
                <a:spcPts val="0"/>
              </a:spcBef>
              <a:spcAft>
                <a:spcPts val="0"/>
              </a:spcAft>
              <a:buClr>
                <a:schemeClr val="dk1"/>
              </a:buClr>
              <a:buSzPct val="100000"/>
              <a:buFont typeface="Archivo Black"/>
              <a:buNone/>
            </a:pPr>
            <a:r>
              <a:rPr lang="en" sz="3200">
                <a:solidFill>
                  <a:schemeClr val="dk1"/>
                </a:solidFill>
                <a:latin typeface="Archivo Black"/>
                <a:ea typeface="Archivo Black"/>
                <a:cs typeface="Archivo Black"/>
                <a:sym typeface="Archivo Black"/>
              </a:rPr>
              <a:t>Business Insight and Recommendation</a:t>
            </a:r>
            <a:endParaRPr sz="3200" b="0" i="0" u="none" strike="noStrike" cap="none">
              <a:solidFill>
                <a:schemeClr val="dk1"/>
              </a:solidFill>
              <a:latin typeface="Arial"/>
              <a:ea typeface="Arial"/>
              <a:cs typeface="Arial"/>
              <a:sym typeface="Arial"/>
            </a:endParaRPr>
          </a:p>
        </p:txBody>
      </p:sp>
      <p:sp>
        <p:nvSpPr>
          <p:cNvPr id="243" name="Google Shape;243;p23"/>
          <p:cNvSpPr txBox="1">
            <a:spLocks noGrp="1"/>
          </p:cNvSpPr>
          <p:nvPr>
            <p:ph type="title" idx="4294967295"/>
          </p:nvPr>
        </p:nvSpPr>
        <p:spPr>
          <a:xfrm>
            <a:off x="790560" y="542880"/>
            <a:ext cx="1047300" cy="1333200"/>
          </a:xfrm>
          <a:prstGeom prst="rect">
            <a:avLst/>
          </a:prstGeom>
          <a:solidFill>
            <a:schemeClr val="lt2"/>
          </a:solidFill>
          <a:ln>
            <a:noFill/>
          </a:ln>
        </p:spPr>
        <p:txBody>
          <a:bodyPr spcFirstLastPara="1" wrap="square" lIns="91425" tIns="91425" rIns="91425" bIns="91425" anchor="ctr" anchorCtr="0">
            <a:normAutofit/>
          </a:bodyPr>
          <a:lstStyle/>
          <a:p>
            <a:pPr marL="0" marR="0" lvl="0" indent="0" algn="ctr" rtl="0">
              <a:lnSpc>
                <a:spcPct val="100000"/>
              </a:lnSpc>
              <a:spcBef>
                <a:spcPts val="0"/>
              </a:spcBef>
              <a:spcAft>
                <a:spcPts val="0"/>
              </a:spcAft>
              <a:buClr>
                <a:schemeClr val="dk1"/>
              </a:buClr>
              <a:buSzPts val="4500"/>
              <a:buFont typeface="Archivo Black"/>
              <a:buNone/>
            </a:pPr>
            <a:r>
              <a:rPr lang="en" sz="4500" b="0" i="0" u="none" strike="noStrike" cap="none">
                <a:solidFill>
                  <a:schemeClr val="dk1"/>
                </a:solidFill>
                <a:latin typeface="Archivo Black"/>
                <a:ea typeface="Archivo Black"/>
                <a:cs typeface="Archivo Black"/>
                <a:sym typeface="Archivo Black"/>
              </a:rPr>
              <a:t>0</a:t>
            </a:r>
            <a:r>
              <a:rPr lang="en" sz="4500">
                <a:solidFill>
                  <a:schemeClr val="dk1"/>
                </a:solidFill>
                <a:latin typeface="Archivo Black"/>
                <a:ea typeface="Archivo Black"/>
                <a:cs typeface="Archivo Black"/>
                <a:sym typeface="Archivo Black"/>
              </a:rPr>
              <a:t>4</a:t>
            </a:r>
            <a:endParaRPr sz="4500" b="0" i="0" u="none" strike="noStrike" cap="none">
              <a:solidFill>
                <a:schemeClr val="dk1"/>
              </a:solidFill>
              <a:latin typeface="Arial"/>
              <a:ea typeface="Arial"/>
              <a:cs typeface="Arial"/>
              <a:sym typeface="Arial"/>
            </a:endParaRPr>
          </a:p>
        </p:txBody>
      </p:sp>
      <p:grpSp>
        <p:nvGrpSpPr>
          <p:cNvPr id="244" name="Google Shape;244;p23"/>
          <p:cNvGrpSpPr/>
          <p:nvPr/>
        </p:nvGrpSpPr>
        <p:grpSpPr>
          <a:xfrm>
            <a:off x="5405271" y="1044240"/>
            <a:ext cx="3160020" cy="3290700"/>
            <a:chOff x="5405271" y="1044240"/>
            <a:chExt cx="3160020" cy="3290700"/>
          </a:xfrm>
        </p:grpSpPr>
        <p:sp>
          <p:nvSpPr>
            <p:cNvPr id="245" name="Google Shape;245;p23"/>
            <p:cNvSpPr/>
            <p:nvPr/>
          </p:nvSpPr>
          <p:spPr>
            <a:xfrm rot="-2700000">
              <a:off x="7674867" y="1379514"/>
              <a:ext cx="995748" cy="114551"/>
            </a:xfrm>
            <a:prstGeom prst="roundRect">
              <a:avLst>
                <a:gd name="adj" fmla="val 50000"/>
              </a:avLst>
            </a:prstGeom>
            <a:solidFill>
              <a:schemeClr val="lt1"/>
            </a:solidFill>
            <a:ln>
              <a:noFill/>
            </a:ln>
          </p:spPr>
          <p:txBody>
            <a:bodyPr spcFirstLastPara="1" wrap="square" lIns="91425" tIns="40675" rIns="91425" bIns="4067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246" name="Google Shape;246;p23"/>
            <p:cNvSpPr/>
            <p:nvPr/>
          </p:nvSpPr>
          <p:spPr>
            <a:xfrm rot="-2700000">
              <a:off x="5299947" y="3885114"/>
              <a:ext cx="995748" cy="114551"/>
            </a:xfrm>
            <a:prstGeom prst="roundRect">
              <a:avLst>
                <a:gd name="adj" fmla="val 50000"/>
              </a:avLst>
            </a:prstGeom>
            <a:solidFill>
              <a:schemeClr val="lt1"/>
            </a:solidFill>
            <a:ln>
              <a:noFill/>
            </a:ln>
          </p:spPr>
          <p:txBody>
            <a:bodyPr spcFirstLastPara="1" wrap="square" lIns="91425" tIns="40675" rIns="91425" bIns="4067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grpSp>
      <p:pic>
        <p:nvPicPr>
          <p:cNvPr id="247" name="Google Shape;247;p23"/>
          <p:cNvPicPr preferRelativeResize="0"/>
          <p:nvPr/>
        </p:nvPicPr>
        <p:blipFill rotWithShape="1">
          <a:blip r:embed="rId3">
            <a:alphaModFix/>
          </a:blip>
          <a:srcRect l="10415" t="6721" r="7637" b="7101"/>
          <a:stretch/>
        </p:blipFill>
        <p:spPr>
          <a:xfrm>
            <a:off x="5396125" y="1134875"/>
            <a:ext cx="3035700" cy="3035700"/>
          </a:xfrm>
          <a:prstGeom prst="ellipse">
            <a:avLst/>
          </a:prstGeom>
          <a:noFill/>
          <a:ln w="38100" cap="flat" cmpd="sng">
            <a:solidFill>
              <a:srgbClr val="F8F8F8"/>
            </a:solidFill>
            <a:prstDash val="solid"/>
            <a:round/>
            <a:headEnd type="none" w="sm" len="sm"/>
            <a:tailEnd type="none" w="sm" len="sm"/>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graphicFrame>
        <p:nvGraphicFramePr>
          <p:cNvPr id="252" name="Google Shape;252;p24"/>
          <p:cNvGraphicFramePr/>
          <p:nvPr/>
        </p:nvGraphicFramePr>
        <p:xfrm>
          <a:off x="449350" y="2853038"/>
          <a:ext cx="3388975" cy="2174750"/>
        </p:xfrm>
        <a:graphic>
          <a:graphicData uri="http://schemas.openxmlformats.org/drawingml/2006/table">
            <a:tbl>
              <a:tblPr>
                <a:noFill/>
                <a:tableStyleId>{E69FD0F1-31C1-40A5-956F-1FC8384C8D49}</a:tableStyleId>
              </a:tblPr>
              <a:tblGrid>
                <a:gridCol w="3388975">
                  <a:extLst>
                    <a:ext uri="{9D8B030D-6E8A-4147-A177-3AD203B41FA5}">
                      <a16:colId xmlns:a16="http://schemas.microsoft.com/office/drawing/2014/main" val="20000"/>
                    </a:ext>
                  </a:extLst>
                </a:gridCol>
              </a:tblGrid>
              <a:tr h="254550">
                <a:tc>
                  <a:txBody>
                    <a:bodyPr/>
                    <a:lstStyle/>
                    <a:p>
                      <a:pPr marL="0" lvl="0" indent="0" algn="ctr" rtl="0">
                        <a:spcBef>
                          <a:spcPts val="0"/>
                        </a:spcBef>
                        <a:spcAft>
                          <a:spcPts val="0"/>
                        </a:spcAft>
                        <a:buNone/>
                      </a:pPr>
                      <a:r>
                        <a:rPr lang="en" sz="1000" b="1"/>
                        <a:t>Insight</a:t>
                      </a:r>
                      <a:endParaRPr sz="1000" b="1"/>
                    </a:p>
                  </a:txBody>
                  <a:tcPr marL="45700" marR="45700" marT="45700" marB="45700">
                    <a:solidFill>
                      <a:srgbClr val="9FC5E8"/>
                    </a:solidFill>
                  </a:tcPr>
                </a:tc>
                <a:extLst>
                  <a:ext uri="{0D108BD9-81ED-4DB2-BD59-A6C34878D82A}">
                    <a16:rowId xmlns:a16="http://schemas.microsoft.com/office/drawing/2014/main" val="10000"/>
                  </a:ext>
                </a:extLst>
              </a:tr>
              <a:tr h="1686525">
                <a:tc>
                  <a:txBody>
                    <a:bodyPr/>
                    <a:lstStyle/>
                    <a:p>
                      <a:pPr marL="0" lvl="0" indent="0" algn="just" rtl="0">
                        <a:spcBef>
                          <a:spcPts val="0"/>
                        </a:spcBef>
                        <a:spcAft>
                          <a:spcPts val="0"/>
                        </a:spcAft>
                        <a:buNone/>
                      </a:pPr>
                      <a:r>
                        <a:rPr lang="en" sz="1000"/>
                        <a:t>The adjacent image illustrates the distribution of </a:t>
                      </a:r>
                      <a:r>
                        <a:rPr lang="en" sz="1000" b="1"/>
                        <a:t>total transactions across different states from 2014 to 2017</a:t>
                      </a:r>
                      <a:r>
                        <a:rPr lang="en" sz="1000"/>
                        <a:t>. The darker the color, the higher the number of transactions. Some of the states identified as </a:t>
                      </a:r>
                      <a:r>
                        <a:rPr lang="en" sz="1000" b="1"/>
                        <a:t>top transaction hubs include Washington, California, Texas, Illinois, New York, Pennsylvania, and Ohio</a:t>
                      </a:r>
                      <a:r>
                        <a:rPr lang="en" sz="1000"/>
                        <a:t>.</a:t>
                      </a:r>
                      <a:endParaRPr sz="1000"/>
                    </a:p>
                    <a:p>
                      <a:pPr marL="0" lvl="0" indent="0" algn="just" rtl="0">
                        <a:spcBef>
                          <a:spcPts val="0"/>
                        </a:spcBef>
                        <a:spcAft>
                          <a:spcPts val="0"/>
                        </a:spcAft>
                        <a:buNone/>
                      </a:pPr>
                      <a:r>
                        <a:rPr lang="en" sz="1000"/>
                        <a:t>This information serves as a valuable reference for developing targeted marketing strategies—for instance, optimizing product offerings and special discounts in regions with increasing transaction volumes or rewarding customers with the highest purchases in states with the highest transaction levels.</a:t>
                      </a:r>
                      <a:endParaRPr sz="1000"/>
                    </a:p>
                  </a:txBody>
                  <a:tcPr marL="45700" marR="45700" marT="45700" marB="45700"/>
                </a:tc>
                <a:extLst>
                  <a:ext uri="{0D108BD9-81ED-4DB2-BD59-A6C34878D82A}">
                    <a16:rowId xmlns:a16="http://schemas.microsoft.com/office/drawing/2014/main" val="10001"/>
                  </a:ext>
                </a:extLst>
              </a:tr>
            </a:tbl>
          </a:graphicData>
        </a:graphic>
      </p:graphicFrame>
      <p:pic>
        <p:nvPicPr>
          <p:cNvPr id="253" name="Google Shape;253;p24"/>
          <p:cNvPicPr preferRelativeResize="0"/>
          <p:nvPr/>
        </p:nvPicPr>
        <p:blipFill>
          <a:blip r:embed="rId3">
            <a:alphaModFix/>
          </a:blip>
          <a:stretch>
            <a:fillRect/>
          </a:stretch>
        </p:blipFill>
        <p:spPr>
          <a:xfrm>
            <a:off x="449349" y="762024"/>
            <a:ext cx="3388976" cy="1963600"/>
          </a:xfrm>
          <a:prstGeom prst="rect">
            <a:avLst/>
          </a:prstGeom>
          <a:noFill/>
          <a:ln>
            <a:noFill/>
          </a:ln>
        </p:spPr>
      </p:pic>
      <p:sp>
        <p:nvSpPr>
          <p:cNvPr id="254" name="Google Shape;254;p24"/>
          <p:cNvSpPr txBox="1">
            <a:spLocks noGrp="1"/>
          </p:cNvSpPr>
          <p:nvPr>
            <p:ph type="title" idx="4294967295"/>
          </p:nvPr>
        </p:nvSpPr>
        <p:spPr>
          <a:xfrm>
            <a:off x="417225" y="112425"/>
            <a:ext cx="6933300" cy="6261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chemeClr val="dk1"/>
              </a:buClr>
              <a:buSzPts val="3200"/>
              <a:buFont typeface="Archivo Black"/>
              <a:buNone/>
            </a:pPr>
            <a:r>
              <a:rPr lang="en" sz="2500">
                <a:solidFill>
                  <a:schemeClr val="dk1"/>
                </a:solidFill>
                <a:latin typeface="Archivo Black"/>
                <a:ea typeface="Archivo Black"/>
                <a:cs typeface="Archivo Black"/>
                <a:sym typeface="Archivo Black"/>
              </a:rPr>
              <a:t>Business Insight</a:t>
            </a:r>
            <a:endParaRPr sz="2500" b="0" i="0" u="none" strike="noStrike" cap="none">
              <a:solidFill>
                <a:schemeClr val="dk1"/>
              </a:solidFill>
              <a:latin typeface="Arial"/>
              <a:ea typeface="Arial"/>
              <a:cs typeface="Arial"/>
              <a:sym typeface="Arial"/>
            </a:endParaRPr>
          </a:p>
        </p:txBody>
      </p:sp>
      <p:pic>
        <p:nvPicPr>
          <p:cNvPr id="255" name="Google Shape;255;p24"/>
          <p:cNvPicPr preferRelativeResize="0"/>
          <p:nvPr/>
        </p:nvPicPr>
        <p:blipFill>
          <a:blip r:embed="rId4">
            <a:alphaModFix/>
          </a:blip>
          <a:stretch>
            <a:fillRect/>
          </a:stretch>
        </p:blipFill>
        <p:spPr>
          <a:xfrm>
            <a:off x="3970000" y="762025"/>
            <a:ext cx="3471899" cy="1963600"/>
          </a:xfrm>
          <a:prstGeom prst="rect">
            <a:avLst/>
          </a:prstGeom>
          <a:noFill/>
          <a:ln>
            <a:noFill/>
          </a:ln>
        </p:spPr>
      </p:pic>
      <p:sp>
        <p:nvSpPr>
          <p:cNvPr id="256" name="Google Shape;256;p24"/>
          <p:cNvSpPr/>
          <p:nvPr/>
        </p:nvSpPr>
        <p:spPr>
          <a:xfrm>
            <a:off x="7165775" y="4406300"/>
            <a:ext cx="444600" cy="486300"/>
          </a:xfrm>
          <a:prstGeom prst="rect">
            <a:avLst/>
          </a:prstGeom>
          <a:solidFill>
            <a:srgbClr val="F8F8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aphicFrame>
        <p:nvGraphicFramePr>
          <p:cNvPr id="257" name="Google Shape;257;p24"/>
          <p:cNvGraphicFramePr/>
          <p:nvPr/>
        </p:nvGraphicFramePr>
        <p:xfrm>
          <a:off x="3970000" y="2853038"/>
          <a:ext cx="3471900" cy="2174725"/>
        </p:xfrm>
        <a:graphic>
          <a:graphicData uri="http://schemas.openxmlformats.org/drawingml/2006/table">
            <a:tbl>
              <a:tblPr>
                <a:noFill/>
                <a:tableStyleId>{E69FD0F1-31C1-40A5-956F-1FC8384C8D49}</a:tableStyleId>
              </a:tblPr>
              <a:tblGrid>
                <a:gridCol w="3471900">
                  <a:extLst>
                    <a:ext uri="{9D8B030D-6E8A-4147-A177-3AD203B41FA5}">
                      <a16:colId xmlns:a16="http://schemas.microsoft.com/office/drawing/2014/main" val="20000"/>
                    </a:ext>
                  </a:extLst>
                </a:gridCol>
              </a:tblGrid>
              <a:tr h="285200">
                <a:tc>
                  <a:txBody>
                    <a:bodyPr/>
                    <a:lstStyle/>
                    <a:p>
                      <a:pPr marL="0" lvl="0" indent="0" algn="ctr" rtl="0">
                        <a:spcBef>
                          <a:spcPts val="0"/>
                        </a:spcBef>
                        <a:spcAft>
                          <a:spcPts val="0"/>
                        </a:spcAft>
                        <a:buNone/>
                      </a:pPr>
                      <a:r>
                        <a:rPr lang="en" sz="1000" b="1"/>
                        <a:t>Insight</a:t>
                      </a:r>
                      <a:endParaRPr sz="1000" b="1"/>
                    </a:p>
                  </a:txBody>
                  <a:tcPr marL="45700" marR="45700" marT="45700" marB="45700">
                    <a:solidFill>
                      <a:srgbClr val="9FC5E8"/>
                    </a:solidFill>
                  </a:tcPr>
                </a:tc>
                <a:extLst>
                  <a:ext uri="{0D108BD9-81ED-4DB2-BD59-A6C34878D82A}">
                    <a16:rowId xmlns:a16="http://schemas.microsoft.com/office/drawing/2014/main" val="10000"/>
                  </a:ext>
                </a:extLst>
              </a:tr>
              <a:tr h="1889525">
                <a:tc>
                  <a:txBody>
                    <a:bodyPr/>
                    <a:lstStyle/>
                    <a:p>
                      <a:pPr marL="0" lvl="0" indent="0" algn="just" rtl="0">
                        <a:spcBef>
                          <a:spcPts val="0"/>
                        </a:spcBef>
                        <a:spcAft>
                          <a:spcPts val="0"/>
                        </a:spcAft>
                        <a:buNone/>
                      </a:pPr>
                      <a:r>
                        <a:rPr lang="en" sz="1000"/>
                        <a:t>The customer distribution graph based on </a:t>
                      </a:r>
                      <a:r>
                        <a:rPr lang="en" sz="1000" b="1"/>
                        <a:t>RFM scores from 2014 to 2017</a:t>
                      </a:r>
                      <a:r>
                        <a:rPr lang="en" sz="1000"/>
                        <a:t> reveals that </a:t>
                      </a:r>
                      <a:r>
                        <a:rPr lang="en" sz="1000" b="1"/>
                        <a:t>customers with an RFM score of 111 have the highest count</a:t>
                      </a:r>
                      <a:r>
                        <a:rPr lang="en" sz="1000"/>
                        <a:t>. This indicates a significant number of customers who rarely make transactions and whose frequency and spending are very low—potentially signaling a lack of interest in the available products.</a:t>
                      </a:r>
                      <a:endParaRPr sz="1000"/>
                    </a:p>
                    <a:p>
                      <a:pPr marL="0" lvl="0" indent="0" algn="just" rtl="0">
                        <a:spcBef>
                          <a:spcPts val="0"/>
                        </a:spcBef>
                        <a:spcAft>
                          <a:spcPts val="0"/>
                        </a:spcAft>
                        <a:buNone/>
                      </a:pPr>
                      <a:r>
                        <a:rPr lang="en" sz="1000" b="1"/>
                        <a:t>In second place are customers with an RFM score of 555</a:t>
                      </a:r>
                      <a:r>
                        <a:rPr lang="en" sz="1000"/>
                        <a:t>, which is an excellent sign as it demonstrates high loyalty and strong attachment to the company.</a:t>
                      </a:r>
                      <a:endParaRPr sz="1000"/>
                    </a:p>
                  </a:txBody>
                  <a:tcPr marL="45700" marR="45700" marT="45700" marB="45700"/>
                </a:tc>
                <a:extLst>
                  <a:ext uri="{0D108BD9-81ED-4DB2-BD59-A6C34878D82A}">
                    <a16:rowId xmlns:a16="http://schemas.microsoft.com/office/drawing/2014/main" val="10001"/>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5"/>
          <p:cNvSpPr txBox="1">
            <a:spLocks noGrp="1"/>
          </p:cNvSpPr>
          <p:nvPr>
            <p:ph type="title" idx="4294967295"/>
          </p:nvPr>
        </p:nvSpPr>
        <p:spPr>
          <a:xfrm>
            <a:off x="417225" y="112425"/>
            <a:ext cx="6933300" cy="6261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chemeClr val="dk1"/>
              </a:buClr>
              <a:buSzPts val="3200"/>
              <a:buFont typeface="Archivo Black"/>
              <a:buNone/>
            </a:pPr>
            <a:r>
              <a:rPr lang="en" sz="2500">
                <a:solidFill>
                  <a:schemeClr val="dk1"/>
                </a:solidFill>
                <a:latin typeface="Archivo Black"/>
                <a:ea typeface="Archivo Black"/>
                <a:cs typeface="Archivo Black"/>
                <a:sym typeface="Archivo Black"/>
              </a:rPr>
              <a:t>Business Insight</a:t>
            </a:r>
            <a:endParaRPr sz="2500" b="0" i="0" u="none" strike="noStrike" cap="none">
              <a:solidFill>
                <a:schemeClr val="dk1"/>
              </a:solidFill>
              <a:latin typeface="Arial"/>
              <a:ea typeface="Arial"/>
              <a:cs typeface="Arial"/>
              <a:sym typeface="Arial"/>
            </a:endParaRPr>
          </a:p>
        </p:txBody>
      </p:sp>
      <p:sp>
        <p:nvSpPr>
          <p:cNvPr id="263" name="Google Shape;263;p25"/>
          <p:cNvSpPr/>
          <p:nvPr/>
        </p:nvSpPr>
        <p:spPr>
          <a:xfrm>
            <a:off x="7165775" y="4406300"/>
            <a:ext cx="1567800" cy="486300"/>
          </a:xfrm>
          <a:prstGeom prst="rect">
            <a:avLst/>
          </a:prstGeom>
          <a:solidFill>
            <a:srgbClr val="F8F8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64" name="Google Shape;264;p25"/>
          <p:cNvPicPr preferRelativeResize="0"/>
          <p:nvPr/>
        </p:nvPicPr>
        <p:blipFill rotWithShape="1">
          <a:blip r:embed="rId3">
            <a:alphaModFix/>
          </a:blip>
          <a:srcRect b="43528"/>
          <a:stretch/>
        </p:blipFill>
        <p:spPr>
          <a:xfrm>
            <a:off x="468125" y="854625"/>
            <a:ext cx="3115198" cy="1208318"/>
          </a:xfrm>
          <a:prstGeom prst="rect">
            <a:avLst/>
          </a:prstGeom>
          <a:noFill/>
          <a:ln>
            <a:noFill/>
          </a:ln>
        </p:spPr>
      </p:pic>
      <p:pic>
        <p:nvPicPr>
          <p:cNvPr id="265" name="Google Shape;265;p25"/>
          <p:cNvPicPr preferRelativeResize="0"/>
          <p:nvPr/>
        </p:nvPicPr>
        <p:blipFill rotWithShape="1">
          <a:blip r:embed="rId3">
            <a:alphaModFix/>
          </a:blip>
          <a:srcRect t="56533"/>
          <a:stretch/>
        </p:blipFill>
        <p:spPr>
          <a:xfrm>
            <a:off x="3654966" y="854625"/>
            <a:ext cx="3852633" cy="1208325"/>
          </a:xfrm>
          <a:prstGeom prst="rect">
            <a:avLst/>
          </a:prstGeom>
          <a:noFill/>
          <a:ln>
            <a:noFill/>
          </a:ln>
        </p:spPr>
      </p:pic>
      <p:graphicFrame>
        <p:nvGraphicFramePr>
          <p:cNvPr id="266" name="Google Shape;266;p25"/>
          <p:cNvGraphicFramePr/>
          <p:nvPr/>
        </p:nvGraphicFramePr>
        <p:xfrm>
          <a:off x="459150" y="2225163"/>
          <a:ext cx="3000000" cy="3000000"/>
        </p:xfrm>
        <a:graphic>
          <a:graphicData uri="http://schemas.openxmlformats.org/drawingml/2006/table">
            <a:tbl>
              <a:tblPr>
                <a:noFill/>
                <a:tableStyleId>{E69FD0F1-31C1-40A5-956F-1FC8384C8D49}</a:tableStyleId>
              </a:tblPr>
              <a:tblGrid>
                <a:gridCol w="8159025">
                  <a:extLst>
                    <a:ext uri="{9D8B030D-6E8A-4147-A177-3AD203B41FA5}">
                      <a16:colId xmlns:a16="http://schemas.microsoft.com/office/drawing/2014/main" val="20000"/>
                    </a:ext>
                  </a:extLst>
                </a:gridCol>
              </a:tblGrid>
              <a:tr h="145950">
                <a:tc>
                  <a:txBody>
                    <a:bodyPr/>
                    <a:lstStyle/>
                    <a:p>
                      <a:pPr marL="0" lvl="0" indent="0" algn="ctr" rtl="0">
                        <a:spcBef>
                          <a:spcPts val="0"/>
                        </a:spcBef>
                        <a:spcAft>
                          <a:spcPts val="0"/>
                        </a:spcAft>
                        <a:buNone/>
                      </a:pPr>
                      <a:r>
                        <a:rPr lang="en" sz="1000" b="1"/>
                        <a:t>Insight (Based on Sales Data 2014 - 2017)</a:t>
                      </a:r>
                      <a:endParaRPr sz="1000" b="1"/>
                    </a:p>
                  </a:txBody>
                  <a:tcPr marL="45700" marR="45700" marT="45700" marB="45700">
                    <a:solidFill>
                      <a:srgbClr val="9FC5E8"/>
                    </a:solidFill>
                  </a:tcPr>
                </a:tc>
                <a:extLst>
                  <a:ext uri="{0D108BD9-81ED-4DB2-BD59-A6C34878D82A}">
                    <a16:rowId xmlns:a16="http://schemas.microsoft.com/office/drawing/2014/main" val="10000"/>
                  </a:ext>
                </a:extLst>
              </a:tr>
              <a:tr h="321125">
                <a:tc>
                  <a:txBody>
                    <a:bodyPr/>
                    <a:lstStyle/>
                    <a:p>
                      <a:pPr marL="0" lvl="0" indent="0" algn="l" rtl="0">
                        <a:spcBef>
                          <a:spcPts val="0"/>
                        </a:spcBef>
                        <a:spcAft>
                          <a:spcPts val="0"/>
                        </a:spcAft>
                        <a:buNone/>
                      </a:pPr>
                      <a:r>
                        <a:rPr lang="en" sz="1000"/>
                        <a:t>📌 </a:t>
                      </a:r>
                      <a:r>
                        <a:rPr lang="en" sz="1000" b="1"/>
                        <a:t>At Risk Segment:</a:t>
                      </a:r>
                      <a:r>
                        <a:rPr lang="en" sz="1000"/>
                        <a:t> This segment </a:t>
                      </a:r>
                      <a:r>
                        <a:rPr lang="en" sz="1000" b="1"/>
                        <a:t>dominates with a percentage reaching 35.94%</a:t>
                      </a:r>
                      <a:r>
                        <a:rPr lang="en" sz="1000"/>
                        <a:t>, contributing the highest to total sales at 34.76%. This should be a focus for the company, as it may impact sales and profitability. Customers in this segment have begun to make purchases less frequently, indicating a potential risk of disengagement.</a:t>
                      </a:r>
                      <a:endParaRPr sz="1000"/>
                    </a:p>
                  </a:txBody>
                  <a:tcPr marL="45700" marR="45700" marT="45700" marB="45700"/>
                </a:tc>
                <a:extLst>
                  <a:ext uri="{0D108BD9-81ED-4DB2-BD59-A6C34878D82A}">
                    <a16:rowId xmlns:a16="http://schemas.microsoft.com/office/drawing/2014/main" val="10001"/>
                  </a:ext>
                </a:extLst>
              </a:tr>
              <a:tr h="233525">
                <a:tc>
                  <a:txBody>
                    <a:bodyPr/>
                    <a:lstStyle/>
                    <a:p>
                      <a:pPr marL="0" lvl="0" indent="0" algn="l" rtl="0">
                        <a:spcBef>
                          <a:spcPts val="0"/>
                        </a:spcBef>
                        <a:spcAft>
                          <a:spcPts val="0"/>
                        </a:spcAft>
                        <a:buNone/>
                      </a:pPr>
                      <a:r>
                        <a:rPr lang="en" sz="1000"/>
                        <a:t>📌 </a:t>
                      </a:r>
                      <a:r>
                        <a:rPr lang="en" sz="1000" b="1"/>
                        <a:t>Champions &amp; Loyal Segments:</a:t>
                      </a:r>
                      <a:r>
                        <a:rPr lang="en" sz="1000"/>
                        <a:t> The percentage of customers in the Champions and Loyal categories is </a:t>
                      </a:r>
                      <a:r>
                        <a:rPr lang="en" sz="1000" b="1"/>
                        <a:t>relatively high</a:t>
                      </a:r>
                      <a:r>
                        <a:rPr lang="en" sz="1000"/>
                        <a:t> (the second-largest, exceeding 25%). Their contribution to total sales is also significant, and maintaining their engagement is crucial for long-term success.</a:t>
                      </a:r>
                      <a:endParaRPr sz="1000"/>
                    </a:p>
                  </a:txBody>
                  <a:tcPr marL="45700" marR="45700" marT="45700" marB="45700"/>
                </a:tc>
                <a:extLst>
                  <a:ext uri="{0D108BD9-81ED-4DB2-BD59-A6C34878D82A}">
                    <a16:rowId xmlns:a16="http://schemas.microsoft.com/office/drawing/2014/main" val="10002"/>
                  </a:ext>
                </a:extLst>
              </a:tr>
              <a:tr h="233525">
                <a:tc>
                  <a:txBody>
                    <a:bodyPr/>
                    <a:lstStyle/>
                    <a:p>
                      <a:pPr marL="0" lvl="0" indent="0" algn="l" rtl="0">
                        <a:spcBef>
                          <a:spcPts val="0"/>
                        </a:spcBef>
                        <a:spcAft>
                          <a:spcPts val="0"/>
                        </a:spcAft>
                        <a:buNone/>
                      </a:pPr>
                      <a:r>
                        <a:rPr lang="en" sz="1000"/>
                        <a:t>📌 </a:t>
                      </a:r>
                      <a:r>
                        <a:rPr lang="en" sz="1000" b="1"/>
                        <a:t>Potential Segment</a:t>
                      </a:r>
                      <a:r>
                        <a:rPr lang="en" sz="1000"/>
                        <a:t> Increasing customer interest in this segment could be beneficial, as </a:t>
                      </a:r>
                      <a:r>
                        <a:rPr lang="en" sz="1000" b="1"/>
                        <a:t>they currently contribute around 20% to total sales</a:t>
                      </a:r>
                      <a:r>
                        <a:rPr lang="en" sz="1000"/>
                        <a:t>. Strengthening this group's purchasing behavior could further improve overall company performance.</a:t>
                      </a:r>
                      <a:endParaRPr sz="1000"/>
                    </a:p>
                  </a:txBody>
                  <a:tcPr marL="45700" marR="45700" marT="45700" marB="45700"/>
                </a:tc>
                <a:extLst>
                  <a:ext uri="{0D108BD9-81ED-4DB2-BD59-A6C34878D82A}">
                    <a16:rowId xmlns:a16="http://schemas.microsoft.com/office/drawing/2014/main" val="10003"/>
                  </a:ext>
                </a:extLst>
              </a:tr>
              <a:tr h="262625">
                <a:tc>
                  <a:txBody>
                    <a:bodyPr/>
                    <a:lstStyle/>
                    <a:p>
                      <a:pPr marL="0" lvl="0" indent="0" algn="l" rtl="0">
                        <a:spcBef>
                          <a:spcPts val="0"/>
                        </a:spcBef>
                        <a:spcAft>
                          <a:spcPts val="0"/>
                        </a:spcAft>
                        <a:buNone/>
                      </a:pPr>
                      <a:r>
                        <a:rPr lang="en" sz="1000"/>
                        <a:t>📌 </a:t>
                      </a:r>
                      <a:r>
                        <a:rPr lang="en" sz="1000" b="1"/>
                        <a:t>Need Attention Segment</a:t>
                      </a:r>
                      <a:r>
                        <a:rPr lang="en" sz="1000"/>
                        <a:t> This segment accounts for approximately </a:t>
                      </a:r>
                      <a:r>
                        <a:rPr lang="en" sz="1000" b="1"/>
                        <a:t>20% of customers, with a 15.34% contribution to sales</a:t>
                      </a:r>
                      <a:r>
                        <a:rPr lang="en" sz="1000"/>
                        <a:t> over the past few years. Strategic efforts to re-engage these customers may help boost future revenue.</a:t>
                      </a:r>
                      <a:endParaRPr sz="1000"/>
                    </a:p>
                  </a:txBody>
                  <a:tcPr marL="45700" marR="45700" marT="45700" marB="45700"/>
                </a:tc>
                <a:extLst>
                  <a:ext uri="{0D108BD9-81ED-4DB2-BD59-A6C34878D82A}">
                    <a16:rowId xmlns:a16="http://schemas.microsoft.com/office/drawing/2014/main" val="10004"/>
                  </a:ext>
                </a:extLst>
              </a:tr>
              <a:tr h="262625">
                <a:tc>
                  <a:txBody>
                    <a:bodyPr/>
                    <a:lstStyle/>
                    <a:p>
                      <a:pPr marL="0" lvl="0" indent="0" algn="l" rtl="0">
                        <a:spcBef>
                          <a:spcPts val="0"/>
                        </a:spcBef>
                        <a:spcAft>
                          <a:spcPts val="0"/>
                        </a:spcAft>
                        <a:buNone/>
                      </a:pPr>
                      <a:r>
                        <a:rPr lang="en" sz="1000"/>
                        <a:t>📌 </a:t>
                      </a:r>
                      <a:r>
                        <a:rPr lang="en" sz="1000" b="1"/>
                        <a:t>Product Preferences Across Segments:</a:t>
                      </a:r>
                      <a:r>
                        <a:rPr lang="en" sz="1000"/>
                        <a:t> The types of products favored and frequently purchased by customers in </a:t>
                      </a:r>
                      <a:r>
                        <a:rPr lang="en" sz="1000" b="1"/>
                        <a:t>each segment are largely uniform</a:t>
                      </a:r>
                      <a:r>
                        <a:rPr lang="en" sz="1000"/>
                        <a:t>. Customers across all categories </a:t>
                      </a:r>
                      <a:r>
                        <a:rPr lang="en" sz="1000" b="1"/>
                        <a:t>spend the most on office supplies</a:t>
                      </a:r>
                      <a:r>
                        <a:rPr lang="en" sz="1000"/>
                        <a:t>, indicating that these products are the most sought-after and needed.</a:t>
                      </a:r>
                      <a:endParaRPr sz="1000"/>
                    </a:p>
                  </a:txBody>
                  <a:tcPr marL="45700" marR="45700" marT="45700" marB="45700"/>
                </a:tc>
                <a:extLst>
                  <a:ext uri="{0D108BD9-81ED-4DB2-BD59-A6C34878D82A}">
                    <a16:rowId xmlns:a16="http://schemas.microsoft.com/office/drawing/2014/main" val="10005"/>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26"/>
          <p:cNvSpPr txBox="1">
            <a:spLocks noGrp="1"/>
          </p:cNvSpPr>
          <p:nvPr>
            <p:ph type="title" idx="4294967295"/>
          </p:nvPr>
        </p:nvSpPr>
        <p:spPr>
          <a:xfrm>
            <a:off x="417225" y="112425"/>
            <a:ext cx="6933300" cy="6261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chemeClr val="dk1"/>
              </a:buClr>
              <a:buSzPts val="3200"/>
              <a:buFont typeface="Archivo Black"/>
              <a:buNone/>
            </a:pPr>
            <a:r>
              <a:rPr lang="en" sz="2500">
                <a:solidFill>
                  <a:schemeClr val="dk1"/>
                </a:solidFill>
                <a:latin typeface="Archivo Black"/>
                <a:ea typeface="Archivo Black"/>
                <a:cs typeface="Archivo Black"/>
                <a:sym typeface="Archivo Black"/>
              </a:rPr>
              <a:t>Action Needed</a:t>
            </a:r>
            <a:endParaRPr sz="2500" b="0" i="0" u="none" strike="noStrike" cap="none">
              <a:solidFill>
                <a:schemeClr val="dk1"/>
              </a:solidFill>
              <a:latin typeface="Arial"/>
              <a:ea typeface="Arial"/>
              <a:cs typeface="Arial"/>
              <a:sym typeface="Arial"/>
            </a:endParaRPr>
          </a:p>
        </p:txBody>
      </p:sp>
      <p:sp>
        <p:nvSpPr>
          <p:cNvPr id="272" name="Google Shape;272;p26"/>
          <p:cNvSpPr/>
          <p:nvPr/>
        </p:nvSpPr>
        <p:spPr>
          <a:xfrm>
            <a:off x="7165775" y="4406300"/>
            <a:ext cx="639600" cy="486300"/>
          </a:xfrm>
          <a:prstGeom prst="rect">
            <a:avLst/>
          </a:prstGeom>
          <a:solidFill>
            <a:srgbClr val="F8F8F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aphicFrame>
        <p:nvGraphicFramePr>
          <p:cNvPr id="273" name="Google Shape;273;p26"/>
          <p:cNvGraphicFramePr/>
          <p:nvPr/>
        </p:nvGraphicFramePr>
        <p:xfrm>
          <a:off x="459150" y="2821963"/>
          <a:ext cx="3000000" cy="3000000"/>
        </p:xfrm>
        <a:graphic>
          <a:graphicData uri="http://schemas.openxmlformats.org/drawingml/2006/table">
            <a:tbl>
              <a:tblPr>
                <a:noFill/>
                <a:tableStyleId>{E69FD0F1-31C1-40A5-956F-1FC8384C8D49}</a:tableStyleId>
              </a:tblPr>
              <a:tblGrid>
                <a:gridCol w="3487500">
                  <a:extLst>
                    <a:ext uri="{9D8B030D-6E8A-4147-A177-3AD203B41FA5}">
                      <a16:colId xmlns:a16="http://schemas.microsoft.com/office/drawing/2014/main" val="20000"/>
                    </a:ext>
                  </a:extLst>
                </a:gridCol>
              </a:tblGrid>
              <a:tr h="292875">
                <a:tc>
                  <a:txBody>
                    <a:bodyPr/>
                    <a:lstStyle/>
                    <a:p>
                      <a:pPr marL="0" lvl="0" indent="0" algn="ctr" rtl="0">
                        <a:spcBef>
                          <a:spcPts val="0"/>
                        </a:spcBef>
                        <a:spcAft>
                          <a:spcPts val="0"/>
                        </a:spcAft>
                        <a:buNone/>
                      </a:pPr>
                      <a:r>
                        <a:rPr lang="en" sz="1000" b="1"/>
                        <a:t>Action #1: Rewarding Top Customers</a:t>
                      </a:r>
                      <a:endParaRPr sz="1000" b="1"/>
                    </a:p>
                  </a:txBody>
                  <a:tcPr marL="45700" marR="45700" marT="45700" marB="45700">
                    <a:solidFill>
                      <a:srgbClr val="9FC5E8"/>
                    </a:solidFill>
                  </a:tcPr>
                </a:tc>
                <a:extLst>
                  <a:ext uri="{0D108BD9-81ED-4DB2-BD59-A6C34878D82A}">
                    <a16:rowId xmlns:a16="http://schemas.microsoft.com/office/drawing/2014/main" val="10000"/>
                  </a:ext>
                </a:extLst>
              </a:tr>
              <a:tr h="321125">
                <a:tc>
                  <a:txBody>
                    <a:bodyPr/>
                    <a:lstStyle/>
                    <a:p>
                      <a:pPr marL="228600" lvl="0" indent="-177800" algn="l" rtl="0">
                        <a:spcBef>
                          <a:spcPts val="0"/>
                        </a:spcBef>
                        <a:spcAft>
                          <a:spcPts val="0"/>
                        </a:spcAft>
                        <a:buSzPts val="1000"/>
                        <a:buChar char="●"/>
                      </a:pPr>
                      <a:r>
                        <a:rPr lang="en" sz="1000"/>
                        <a:t>Provide special rewards for customers with the highest purchases. For example, Adrian Barton, Ken Lonsdale, and Sanjit Engle are the top three customers with the highest spending throughout 2017, making them eligible for rewards.</a:t>
                      </a:r>
                      <a:endParaRPr sz="1000"/>
                    </a:p>
                    <a:p>
                      <a:pPr marL="228600" lvl="0" indent="-177800" algn="l" rtl="0">
                        <a:spcBef>
                          <a:spcPts val="0"/>
                        </a:spcBef>
                        <a:spcAft>
                          <a:spcPts val="0"/>
                        </a:spcAft>
                        <a:buSzPts val="1000"/>
                        <a:buChar char="●"/>
                      </a:pPr>
                      <a:r>
                        <a:rPr lang="en" sz="1000"/>
                        <a:t>Rewards can also be given to customers with the highest purchase quantities (sales volume).</a:t>
                      </a:r>
                      <a:endParaRPr sz="1000"/>
                    </a:p>
                  </a:txBody>
                  <a:tcPr marL="45700" marR="45700" marT="45700" marB="45700"/>
                </a:tc>
                <a:extLst>
                  <a:ext uri="{0D108BD9-81ED-4DB2-BD59-A6C34878D82A}">
                    <a16:rowId xmlns:a16="http://schemas.microsoft.com/office/drawing/2014/main" val="10001"/>
                  </a:ext>
                </a:extLst>
              </a:tr>
            </a:tbl>
          </a:graphicData>
        </a:graphic>
      </p:graphicFrame>
      <p:pic>
        <p:nvPicPr>
          <p:cNvPr id="274" name="Google Shape;274;p26"/>
          <p:cNvPicPr preferRelativeResize="0"/>
          <p:nvPr/>
        </p:nvPicPr>
        <p:blipFill rotWithShape="1">
          <a:blip r:embed="rId3">
            <a:alphaModFix/>
          </a:blip>
          <a:srcRect l="53029" t="53912"/>
          <a:stretch/>
        </p:blipFill>
        <p:spPr>
          <a:xfrm>
            <a:off x="459150" y="777375"/>
            <a:ext cx="3487499" cy="1897622"/>
          </a:xfrm>
          <a:prstGeom prst="rect">
            <a:avLst/>
          </a:prstGeom>
          <a:noFill/>
          <a:ln>
            <a:noFill/>
          </a:ln>
        </p:spPr>
      </p:pic>
      <p:pic>
        <p:nvPicPr>
          <p:cNvPr id="275" name="Google Shape;275;p26"/>
          <p:cNvPicPr preferRelativeResize="0"/>
          <p:nvPr/>
        </p:nvPicPr>
        <p:blipFill rotWithShape="1">
          <a:blip r:embed="rId3">
            <a:alphaModFix/>
          </a:blip>
          <a:srcRect t="44927" r="47047"/>
          <a:stretch/>
        </p:blipFill>
        <p:spPr>
          <a:xfrm>
            <a:off x="4182536" y="756250"/>
            <a:ext cx="3326713" cy="1918750"/>
          </a:xfrm>
          <a:prstGeom prst="rect">
            <a:avLst/>
          </a:prstGeom>
          <a:noFill/>
          <a:ln>
            <a:noFill/>
          </a:ln>
        </p:spPr>
      </p:pic>
      <p:graphicFrame>
        <p:nvGraphicFramePr>
          <p:cNvPr id="276" name="Google Shape;276;p26"/>
          <p:cNvGraphicFramePr/>
          <p:nvPr/>
        </p:nvGraphicFramePr>
        <p:xfrm>
          <a:off x="4106325" y="2821963"/>
          <a:ext cx="3000000" cy="3000000"/>
        </p:xfrm>
        <a:graphic>
          <a:graphicData uri="http://schemas.openxmlformats.org/drawingml/2006/table">
            <a:tbl>
              <a:tblPr>
                <a:noFill/>
                <a:tableStyleId>{E69FD0F1-31C1-40A5-956F-1FC8384C8D49}</a:tableStyleId>
              </a:tblPr>
              <a:tblGrid>
                <a:gridCol w="3487500">
                  <a:extLst>
                    <a:ext uri="{9D8B030D-6E8A-4147-A177-3AD203B41FA5}">
                      <a16:colId xmlns:a16="http://schemas.microsoft.com/office/drawing/2014/main" val="20000"/>
                    </a:ext>
                  </a:extLst>
                </a:gridCol>
              </a:tblGrid>
              <a:tr h="282800">
                <a:tc>
                  <a:txBody>
                    <a:bodyPr/>
                    <a:lstStyle/>
                    <a:p>
                      <a:pPr marL="0" lvl="0" indent="0" algn="ctr" rtl="0">
                        <a:spcBef>
                          <a:spcPts val="0"/>
                        </a:spcBef>
                        <a:spcAft>
                          <a:spcPts val="0"/>
                        </a:spcAft>
                        <a:buNone/>
                      </a:pPr>
                      <a:r>
                        <a:rPr lang="en" sz="1000" b="1"/>
                        <a:t>Action #2: Targeted Retention Strategies</a:t>
                      </a:r>
                      <a:endParaRPr sz="1000" b="1"/>
                    </a:p>
                  </a:txBody>
                  <a:tcPr marL="45700" marR="45700" marT="45700" marB="45700">
                    <a:solidFill>
                      <a:srgbClr val="9FC5E8"/>
                    </a:solidFill>
                  </a:tcPr>
                </a:tc>
                <a:extLst>
                  <a:ext uri="{0D108BD9-81ED-4DB2-BD59-A6C34878D82A}">
                    <a16:rowId xmlns:a16="http://schemas.microsoft.com/office/drawing/2014/main" val="10000"/>
                  </a:ext>
                </a:extLst>
              </a:tr>
              <a:tr h="1854050">
                <a:tc>
                  <a:txBody>
                    <a:bodyPr/>
                    <a:lstStyle/>
                    <a:p>
                      <a:pPr marL="0" lvl="0" indent="0" algn="l" rtl="0">
                        <a:spcBef>
                          <a:spcPts val="0"/>
                        </a:spcBef>
                        <a:spcAft>
                          <a:spcPts val="0"/>
                        </a:spcAft>
                        <a:buNone/>
                      </a:pPr>
                      <a:r>
                        <a:rPr lang="en" sz="1000"/>
                        <a:t>Based on data findings, California has the highest concentration of transactions from Champions and Loyal customers, followed by Texas and New York. Several strategies can be implemented in these regions, including:</a:t>
                      </a:r>
                      <a:endParaRPr sz="1000"/>
                    </a:p>
                    <a:p>
                      <a:pPr marL="342900" lvl="0" indent="-234950" algn="l" rtl="0">
                        <a:spcBef>
                          <a:spcPts val="0"/>
                        </a:spcBef>
                        <a:spcAft>
                          <a:spcPts val="0"/>
                        </a:spcAft>
                        <a:buSzPts val="1000"/>
                        <a:buChar char="●"/>
                      </a:pPr>
                      <a:r>
                        <a:rPr lang="en" sz="1000"/>
                        <a:t>Hosting exclusive events for top customers.</a:t>
                      </a:r>
                      <a:endParaRPr sz="1000"/>
                    </a:p>
                    <a:p>
                      <a:pPr marL="342900" lvl="0" indent="-234950" algn="l" rtl="0">
                        <a:spcBef>
                          <a:spcPts val="0"/>
                        </a:spcBef>
                        <a:spcAft>
                          <a:spcPts val="0"/>
                        </a:spcAft>
                        <a:buSzPts val="1000"/>
                        <a:buChar char="●"/>
                      </a:pPr>
                      <a:r>
                        <a:rPr lang="en" sz="1000"/>
                        <a:t>Offering special discounts or customized product bundles tailored for loyal customers in these areas.</a:t>
                      </a:r>
                      <a:endParaRPr sz="1000"/>
                    </a:p>
                    <a:p>
                      <a:pPr marL="342900" lvl="0" indent="-234950" algn="l" rtl="0">
                        <a:spcBef>
                          <a:spcPts val="0"/>
                        </a:spcBef>
                        <a:spcAft>
                          <a:spcPts val="0"/>
                        </a:spcAft>
                        <a:buSzPts val="1000"/>
                        <a:buChar char="●"/>
                      </a:pPr>
                      <a:r>
                        <a:rPr lang="en" sz="1000"/>
                        <a:t>Leveraging loyal customers for product feedback to enhance company image and improve offerings.</a:t>
                      </a:r>
                      <a:endParaRPr sz="1000"/>
                    </a:p>
                    <a:p>
                      <a:pPr marL="342900" lvl="0" indent="-234950" algn="l" rtl="0">
                        <a:spcBef>
                          <a:spcPts val="0"/>
                        </a:spcBef>
                        <a:spcAft>
                          <a:spcPts val="0"/>
                        </a:spcAft>
                        <a:buSzPts val="1000"/>
                        <a:buChar char="●"/>
                      </a:pPr>
                      <a:r>
                        <a:rPr lang="en" sz="1000"/>
                        <a:t>Introducing new product marketing initiatives in these regions as part of product diversification and business expansion strategies.</a:t>
                      </a:r>
                      <a:endParaRPr sz="1000"/>
                    </a:p>
                  </a:txBody>
                  <a:tcPr marL="45700" marR="45700" marT="45700" marB="45700"/>
                </a:tc>
                <a:extLst>
                  <a:ext uri="{0D108BD9-81ED-4DB2-BD59-A6C34878D82A}">
                    <a16:rowId xmlns:a16="http://schemas.microsoft.com/office/drawing/2014/main" val="10001"/>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7"/>
          <p:cNvSpPr txBox="1">
            <a:spLocks noGrp="1"/>
          </p:cNvSpPr>
          <p:nvPr>
            <p:ph type="title" idx="4294967295"/>
          </p:nvPr>
        </p:nvSpPr>
        <p:spPr>
          <a:xfrm>
            <a:off x="417225" y="112425"/>
            <a:ext cx="6933300" cy="6261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chemeClr val="dk1"/>
              </a:buClr>
              <a:buSzPts val="3200"/>
              <a:buFont typeface="Archivo Black"/>
              <a:buNone/>
            </a:pPr>
            <a:r>
              <a:rPr lang="en" sz="2500">
                <a:solidFill>
                  <a:schemeClr val="dk1"/>
                </a:solidFill>
                <a:latin typeface="Archivo Black"/>
                <a:ea typeface="Archivo Black"/>
                <a:cs typeface="Archivo Black"/>
                <a:sym typeface="Archivo Black"/>
              </a:rPr>
              <a:t>Action Needed</a:t>
            </a:r>
            <a:endParaRPr sz="2500" b="0" i="0" u="none" strike="noStrike" cap="none">
              <a:solidFill>
                <a:schemeClr val="dk1"/>
              </a:solidFill>
              <a:latin typeface="Arial"/>
              <a:ea typeface="Arial"/>
              <a:cs typeface="Arial"/>
              <a:sym typeface="Arial"/>
            </a:endParaRPr>
          </a:p>
        </p:txBody>
      </p:sp>
      <p:pic>
        <p:nvPicPr>
          <p:cNvPr id="282" name="Google Shape;282;p27"/>
          <p:cNvPicPr preferRelativeResize="0"/>
          <p:nvPr/>
        </p:nvPicPr>
        <p:blipFill rotWithShape="1">
          <a:blip r:embed="rId3">
            <a:alphaModFix/>
          </a:blip>
          <a:srcRect r="46988"/>
          <a:stretch/>
        </p:blipFill>
        <p:spPr>
          <a:xfrm>
            <a:off x="550300" y="712925"/>
            <a:ext cx="2500626" cy="2604388"/>
          </a:xfrm>
          <a:prstGeom prst="rect">
            <a:avLst/>
          </a:prstGeom>
          <a:noFill/>
          <a:ln>
            <a:noFill/>
          </a:ln>
        </p:spPr>
      </p:pic>
      <p:pic>
        <p:nvPicPr>
          <p:cNvPr id="283" name="Google Shape;283;p27"/>
          <p:cNvPicPr preferRelativeResize="0"/>
          <p:nvPr/>
        </p:nvPicPr>
        <p:blipFill rotWithShape="1">
          <a:blip r:embed="rId3">
            <a:alphaModFix/>
          </a:blip>
          <a:srcRect l="53011" b="45184"/>
          <a:stretch/>
        </p:blipFill>
        <p:spPr>
          <a:xfrm>
            <a:off x="550300" y="3336301"/>
            <a:ext cx="2500626" cy="1610599"/>
          </a:xfrm>
          <a:prstGeom prst="rect">
            <a:avLst/>
          </a:prstGeom>
          <a:noFill/>
          <a:ln>
            <a:noFill/>
          </a:ln>
        </p:spPr>
      </p:pic>
      <p:graphicFrame>
        <p:nvGraphicFramePr>
          <p:cNvPr id="284" name="Google Shape;284;p27"/>
          <p:cNvGraphicFramePr/>
          <p:nvPr/>
        </p:nvGraphicFramePr>
        <p:xfrm>
          <a:off x="3462900" y="929763"/>
          <a:ext cx="3000000" cy="3000000"/>
        </p:xfrm>
        <a:graphic>
          <a:graphicData uri="http://schemas.openxmlformats.org/drawingml/2006/table">
            <a:tbl>
              <a:tblPr>
                <a:noFill/>
                <a:tableStyleId>{E69FD0F1-31C1-40A5-956F-1FC8384C8D49}</a:tableStyleId>
              </a:tblPr>
              <a:tblGrid>
                <a:gridCol w="3780700">
                  <a:extLst>
                    <a:ext uri="{9D8B030D-6E8A-4147-A177-3AD203B41FA5}">
                      <a16:colId xmlns:a16="http://schemas.microsoft.com/office/drawing/2014/main" val="20000"/>
                    </a:ext>
                  </a:extLst>
                </a:gridCol>
              </a:tblGrid>
              <a:tr h="532875">
                <a:tc>
                  <a:txBody>
                    <a:bodyPr/>
                    <a:lstStyle/>
                    <a:p>
                      <a:pPr marL="0" lvl="0" indent="0" algn="ctr" rtl="0">
                        <a:spcBef>
                          <a:spcPts val="0"/>
                        </a:spcBef>
                        <a:spcAft>
                          <a:spcPts val="0"/>
                        </a:spcAft>
                        <a:buNone/>
                      </a:pPr>
                      <a:r>
                        <a:rPr lang="en" sz="1000" b="1"/>
                        <a:t>Action #3: Focus on Increasing Purchases from Potential Customers</a:t>
                      </a:r>
                      <a:endParaRPr sz="1000" b="1"/>
                    </a:p>
                    <a:p>
                      <a:pPr marL="0" lvl="0" indent="0" algn="ctr" rtl="0">
                        <a:spcBef>
                          <a:spcPts val="0"/>
                        </a:spcBef>
                        <a:spcAft>
                          <a:spcPts val="0"/>
                        </a:spcAft>
                        <a:buNone/>
                      </a:pPr>
                      <a:r>
                        <a:rPr lang="en" sz="1000" b="1"/>
                        <a:t>Action #4: Prevent the Loss of At Risk Customers</a:t>
                      </a:r>
                      <a:endParaRPr sz="1000" b="1"/>
                    </a:p>
                  </a:txBody>
                  <a:tcPr marL="45700" marR="45700" marT="45700" marB="45700">
                    <a:solidFill>
                      <a:srgbClr val="9FC5E8"/>
                    </a:solidFill>
                  </a:tcPr>
                </a:tc>
                <a:extLst>
                  <a:ext uri="{0D108BD9-81ED-4DB2-BD59-A6C34878D82A}">
                    <a16:rowId xmlns:a16="http://schemas.microsoft.com/office/drawing/2014/main" val="10000"/>
                  </a:ext>
                </a:extLst>
              </a:tr>
              <a:tr h="1694775">
                <a:tc>
                  <a:txBody>
                    <a:bodyPr/>
                    <a:lstStyle/>
                    <a:p>
                      <a:pPr marL="0" lvl="0" indent="0" algn="l" rtl="0">
                        <a:spcBef>
                          <a:spcPts val="0"/>
                        </a:spcBef>
                        <a:spcAft>
                          <a:spcPts val="0"/>
                        </a:spcAft>
                        <a:buNone/>
                      </a:pPr>
                      <a:r>
                        <a:rPr lang="en" sz="1000"/>
                        <a:t>The goal is to focus on both Potential and At Risk customers by increasing their purchase frequency and spending. Several strategies can be implemented, including:</a:t>
                      </a:r>
                      <a:r>
                        <a:rPr lang="en" sz="1000">
                          <a:solidFill>
                            <a:srgbClr val="000000"/>
                          </a:solidFill>
                        </a:rPr>
                        <a:t> </a:t>
                      </a:r>
                      <a:endParaRPr sz="1000">
                        <a:solidFill>
                          <a:srgbClr val="000000"/>
                        </a:solidFill>
                      </a:endParaRPr>
                    </a:p>
                    <a:p>
                      <a:pPr marL="457200" lvl="0" indent="-292100" algn="l" rtl="0">
                        <a:spcBef>
                          <a:spcPts val="0"/>
                        </a:spcBef>
                        <a:spcAft>
                          <a:spcPts val="0"/>
                        </a:spcAft>
                        <a:buSzPts val="1000"/>
                        <a:buChar char="●"/>
                      </a:pPr>
                      <a:r>
                        <a:rPr lang="en" sz="1000"/>
                        <a:t>Offering special discounts with minimum purchase requirements. Exclusive offers such as discounts, free shipping, or free products can encourage them to shop again.</a:t>
                      </a:r>
                      <a:endParaRPr sz="1000"/>
                    </a:p>
                    <a:p>
                      <a:pPr marL="457200" lvl="0" indent="-292100" algn="l" rtl="0">
                        <a:spcBef>
                          <a:spcPts val="0"/>
                        </a:spcBef>
                        <a:spcAft>
                          <a:spcPts val="0"/>
                        </a:spcAft>
                        <a:buSzPts val="1000"/>
                        <a:buChar char="●"/>
                      </a:pPr>
                      <a:r>
                        <a:rPr lang="en" sz="1000"/>
                        <a:t>Providing product bundles or service packages to enhance perceived value.</a:t>
                      </a:r>
                      <a:endParaRPr sz="1000"/>
                    </a:p>
                    <a:p>
                      <a:pPr marL="457200" lvl="0" indent="-292100" algn="l" rtl="0">
                        <a:spcBef>
                          <a:spcPts val="0"/>
                        </a:spcBef>
                        <a:spcAft>
                          <a:spcPts val="0"/>
                        </a:spcAft>
                        <a:buSzPts val="1000"/>
                        <a:buChar char="●"/>
                      </a:pPr>
                      <a:r>
                        <a:rPr lang="en" sz="1000"/>
                        <a:t>Sending personalized promotional messages based on customer behavior. For example, recommending products similar to previous purchases or items they have viewed on the company's marketplace platform. Related products can also be suggested based on customer age and location segmentation.</a:t>
                      </a:r>
                      <a:endParaRPr sz="1000"/>
                    </a:p>
                    <a:p>
                      <a:pPr marL="457200" lvl="0" indent="-292100" algn="l" rtl="0">
                        <a:spcBef>
                          <a:spcPts val="0"/>
                        </a:spcBef>
                        <a:spcAft>
                          <a:spcPts val="0"/>
                        </a:spcAft>
                        <a:buSzPts val="1000"/>
                        <a:buChar char="●"/>
                      </a:pPr>
                      <a:r>
                        <a:rPr lang="en" sz="1000"/>
                        <a:t>These strategies aim to strengthen customer engagement and drive higher retention rates, ensuring long-term business growth.</a:t>
                      </a:r>
                      <a:endParaRPr sz="1000"/>
                    </a:p>
                  </a:txBody>
                  <a:tcPr marL="45700" marR="45700" marT="45700" marB="45700"/>
                </a:tc>
                <a:extLst>
                  <a:ext uri="{0D108BD9-81ED-4DB2-BD59-A6C34878D82A}">
                    <a16:rowId xmlns:a16="http://schemas.microsoft.com/office/drawing/2014/main" val="10001"/>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28"/>
          <p:cNvSpPr txBox="1">
            <a:spLocks noGrp="1"/>
          </p:cNvSpPr>
          <p:nvPr>
            <p:ph type="title" idx="4294967295"/>
          </p:nvPr>
        </p:nvSpPr>
        <p:spPr>
          <a:xfrm>
            <a:off x="417225" y="112425"/>
            <a:ext cx="6933300" cy="6261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chemeClr val="dk1"/>
              </a:buClr>
              <a:buSzPts val="3200"/>
              <a:buFont typeface="Archivo Black"/>
              <a:buNone/>
            </a:pPr>
            <a:r>
              <a:rPr lang="en" sz="2500">
                <a:solidFill>
                  <a:schemeClr val="dk1"/>
                </a:solidFill>
                <a:latin typeface="Archivo Black"/>
                <a:ea typeface="Archivo Black"/>
                <a:cs typeface="Archivo Black"/>
                <a:sym typeface="Archivo Black"/>
              </a:rPr>
              <a:t>Action Needed</a:t>
            </a:r>
            <a:endParaRPr sz="2500" b="0" i="0" u="none" strike="noStrike" cap="none">
              <a:solidFill>
                <a:schemeClr val="dk1"/>
              </a:solidFill>
              <a:latin typeface="Arial"/>
              <a:ea typeface="Arial"/>
              <a:cs typeface="Arial"/>
              <a:sym typeface="Arial"/>
            </a:endParaRPr>
          </a:p>
        </p:txBody>
      </p:sp>
      <p:pic>
        <p:nvPicPr>
          <p:cNvPr id="290" name="Google Shape;290;p28"/>
          <p:cNvPicPr preferRelativeResize="0"/>
          <p:nvPr/>
        </p:nvPicPr>
        <p:blipFill>
          <a:blip r:embed="rId3">
            <a:alphaModFix/>
          </a:blip>
          <a:stretch>
            <a:fillRect/>
          </a:stretch>
        </p:blipFill>
        <p:spPr>
          <a:xfrm>
            <a:off x="387900" y="696947"/>
            <a:ext cx="2984700" cy="2442959"/>
          </a:xfrm>
          <a:prstGeom prst="rect">
            <a:avLst/>
          </a:prstGeom>
          <a:noFill/>
          <a:ln>
            <a:noFill/>
          </a:ln>
        </p:spPr>
      </p:pic>
      <p:pic>
        <p:nvPicPr>
          <p:cNvPr id="291" name="Google Shape;291;p28"/>
          <p:cNvPicPr preferRelativeResize="0"/>
          <p:nvPr/>
        </p:nvPicPr>
        <p:blipFill>
          <a:blip r:embed="rId4">
            <a:alphaModFix/>
          </a:blip>
          <a:stretch>
            <a:fillRect/>
          </a:stretch>
        </p:blipFill>
        <p:spPr>
          <a:xfrm>
            <a:off x="387901" y="3167671"/>
            <a:ext cx="2984693" cy="1729175"/>
          </a:xfrm>
          <a:prstGeom prst="rect">
            <a:avLst/>
          </a:prstGeom>
          <a:noFill/>
          <a:ln>
            <a:noFill/>
          </a:ln>
        </p:spPr>
      </p:pic>
      <p:graphicFrame>
        <p:nvGraphicFramePr>
          <p:cNvPr id="292" name="Google Shape;292;p28"/>
          <p:cNvGraphicFramePr/>
          <p:nvPr/>
        </p:nvGraphicFramePr>
        <p:xfrm>
          <a:off x="3863650" y="1005963"/>
          <a:ext cx="3000000" cy="3000000"/>
        </p:xfrm>
        <a:graphic>
          <a:graphicData uri="http://schemas.openxmlformats.org/drawingml/2006/table">
            <a:tbl>
              <a:tblPr>
                <a:noFill/>
                <a:tableStyleId>{E69FD0F1-31C1-40A5-956F-1FC8384C8D49}</a:tableStyleId>
              </a:tblPr>
              <a:tblGrid>
                <a:gridCol w="3269925">
                  <a:extLst>
                    <a:ext uri="{9D8B030D-6E8A-4147-A177-3AD203B41FA5}">
                      <a16:colId xmlns:a16="http://schemas.microsoft.com/office/drawing/2014/main" val="20000"/>
                    </a:ext>
                  </a:extLst>
                </a:gridCol>
              </a:tblGrid>
              <a:tr h="353625">
                <a:tc>
                  <a:txBody>
                    <a:bodyPr/>
                    <a:lstStyle/>
                    <a:p>
                      <a:pPr marL="0" lvl="0" indent="0" algn="ctr" rtl="0">
                        <a:spcBef>
                          <a:spcPts val="0"/>
                        </a:spcBef>
                        <a:spcAft>
                          <a:spcPts val="0"/>
                        </a:spcAft>
                        <a:buNone/>
                      </a:pPr>
                      <a:r>
                        <a:rPr lang="en" sz="1000" b="1"/>
                        <a:t>Action #5: Regaining the Interest of Customers Who Need Attention</a:t>
                      </a:r>
                      <a:endParaRPr sz="1000" b="1"/>
                    </a:p>
                  </a:txBody>
                  <a:tcPr marL="45700" marR="45700" marT="45700" marB="45700">
                    <a:solidFill>
                      <a:srgbClr val="9FC5E8"/>
                    </a:solidFill>
                  </a:tcPr>
                </a:tc>
                <a:extLst>
                  <a:ext uri="{0D108BD9-81ED-4DB2-BD59-A6C34878D82A}">
                    <a16:rowId xmlns:a16="http://schemas.microsoft.com/office/drawing/2014/main" val="10000"/>
                  </a:ext>
                </a:extLst>
              </a:tr>
              <a:tr h="1693875">
                <a:tc>
                  <a:txBody>
                    <a:bodyPr/>
                    <a:lstStyle/>
                    <a:p>
                      <a:pPr marL="457200" lvl="0" indent="-292100" algn="l" rtl="0">
                        <a:spcBef>
                          <a:spcPts val="0"/>
                        </a:spcBef>
                        <a:spcAft>
                          <a:spcPts val="0"/>
                        </a:spcAft>
                        <a:buSzPts val="1000"/>
                        <a:buChar char="●"/>
                      </a:pPr>
                      <a:r>
                        <a:rPr lang="en" sz="1000"/>
                        <a:t>Sending promotional messages—Offer products similar to previous purchases or items viewed on the company’s marketplace, such as office supplies, which are top products among the Need Attention segment. Additionally, recommend trending products based on age segmentation and customer interests.</a:t>
                      </a:r>
                      <a:endParaRPr sz="1000"/>
                    </a:p>
                    <a:p>
                      <a:pPr marL="457200" lvl="0" indent="-292100" algn="l" rtl="0">
                        <a:spcBef>
                          <a:spcPts val="0"/>
                        </a:spcBef>
                        <a:spcAft>
                          <a:spcPts val="0"/>
                        </a:spcAft>
                        <a:buSzPts val="1000"/>
                        <a:buChar char="●"/>
                      </a:pPr>
                      <a:r>
                        <a:rPr lang="en" sz="1000"/>
                        <a:t>Utilizing paid advertisements on social media or other platforms targeting customers in the Need Attention segment.</a:t>
                      </a:r>
                      <a:endParaRPr sz="1000"/>
                    </a:p>
                    <a:p>
                      <a:pPr marL="457200" lvl="0" indent="-292100" algn="l" rtl="0">
                        <a:spcBef>
                          <a:spcPts val="0"/>
                        </a:spcBef>
                        <a:spcAft>
                          <a:spcPts val="0"/>
                        </a:spcAft>
                        <a:buSzPts val="1000"/>
                        <a:buChar char="●"/>
                      </a:pPr>
                      <a:r>
                        <a:rPr lang="en" sz="1000"/>
                        <a:t>Conducting surveys to identify customer interests and needs in areas with a high concentration of Need Attention customers, then adjusting products to align with market demand.</a:t>
                      </a:r>
                      <a:endParaRPr sz="1000"/>
                    </a:p>
                    <a:p>
                      <a:pPr marL="457200" lvl="0" indent="-292100" algn="l" rtl="0">
                        <a:spcBef>
                          <a:spcPts val="0"/>
                        </a:spcBef>
                        <a:spcAft>
                          <a:spcPts val="0"/>
                        </a:spcAft>
                        <a:buSzPts val="1000"/>
                        <a:buChar char="●"/>
                      </a:pPr>
                      <a:r>
                        <a:rPr lang="en" sz="1000"/>
                        <a:t>Providing special discounts or free shipping for customers in the Need Attention segment on their first transaction after a period of inactivity.</a:t>
                      </a:r>
                      <a:endParaRPr sz="1000"/>
                    </a:p>
                  </a:txBody>
                  <a:tcPr marL="45700" marR="45700" marT="45700" marB="45700"/>
                </a:tc>
                <a:extLst>
                  <a:ext uri="{0D108BD9-81ED-4DB2-BD59-A6C34878D82A}">
                    <a16:rowId xmlns:a16="http://schemas.microsoft.com/office/drawing/2014/main" val="10001"/>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grpSp>
        <p:nvGrpSpPr>
          <p:cNvPr id="96" name="Google Shape;96;p10"/>
          <p:cNvGrpSpPr/>
          <p:nvPr/>
        </p:nvGrpSpPr>
        <p:grpSpPr>
          <a:xfrm>
            <a:off x="3978720" y="6840"/>
            <a:ext cx="5164200" cy="5143320"/>
            <a:chOff x="3978720" y="6840"/>
            <a:chExt cx="5164200" cy="5143320"/>
          </a:xfrm>
        </p:grpSpPr>
        <p:sp>
          <p:nvSpPr>
            <p:cNvPr id="97" name="Google Shape;97;p10"/>
            <p:cNvSpPr/>
            <p:nvPr/>
          </p:nvSpPr>
          <p:spPr>
            <a:xfrm flipH="1">
              <a:off x="3978720" y="6840"/>
              <a:ext cx="5164200" cy="5143320"/>
            </a:xfrm>
            <a:prstGeom prst="rtTriangl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98" name="Google Shape;98;p10"/>
            <p:cNvSpPr/>
            <p:nvPr/>
          </p:nvSpPr>
          <p:spPr>
            <a:xfrm rot="-2699400">
              <a:off x="4520880" y="3647520"/>
              <a:ext cx="1779480" cy="32616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99" name="Google Shape;99;p10"/>
            <p:cNvSpPr/>
            <p:nvPr/>
          </p:nvSpPr>
          <p:spPr>
            <a:xfrm rot="-2699400">
              <a:off x="7184160" y="2245320"/>
              <a:ext cx="1779480" cy="32616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100" name="Google Shape;100;p10"/>
            <p:cNvSpPr/>
            <p:nvPr/>
          </p:nvSpPr>
          <p:spPr>
            <a:xfrm rot="-2699400">
              <a:off x="6716520" y="1166760"/>
              <a:ext cx="1779480" cy="47736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101" name="Google Shape;101;p10"/>
            <p:cNvSpPr/>
            <p:nvPr/>
          </p:nvSpPr>
          <p:spPr>
            <a:xfrm rot="-2699400">
              <a:off x="5940360" y="3571560"/>
              <a:ext cx="1779480" cy="47736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102" name="Google Shape;102;p10"/>
            <p:cNvSpPr/>
            <p:nvPr/>
          </p:nvSpPr>
          <p:spPr>
            <a:xfrm>
              <a:off x="6778080" y="2891160"/>
              <a:ext cx="1596240" cy="1596240"/>
            </a:xfrm>
            <a:prstGeom prst="ellipse">
              <a:avLst/>
            </a:prstGeom>
            <a:noFill/>
            <a:ln w="9525" cap="flat" cmpd="sng">
              <a:solidFill>
                <a:srgbClr val="F8F8F8"/>
              </a:solidFill>
              <a:prstDash val="lg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grpSp>
      <p:sp>
        <p:nvSpPr>
          <p:cNvPr id="103" name="Google Shape;103;p10"/>
          <p:cNvSpPr txBox="1">
            <a:spLocks noGrp="1"/>
          </p:cNvSpPr>
          <p:nvPr>
            <p:ph type="title" idx="4294967295"/>
          </p:nvPr>
        </p:nvSpPr>
        <p:spPr>
          <a:xfrm>
            <a:off x="790560" y="542880"/>
            <a:ext cx="1047240" cy="1333080"/>
          </a:xfrm>
          <a:prstGeom prst="rect">
            <a:avLst/>
          </a:prstGeom>
          <a:solidFill>
            <a:schemeClr val="lt2"/>
          </a:solidFill>
          <a:ln>
            <a:noFill/>
          </a:ln>
        </p:spPr>
        <p:txBody>
          <a:bodyPr spcFirstLastPara="1" wrap="square" lIns="91425" tIns="91425" rIns="91425" bIns="91425" anchor="ctr" anchorCtr="0">
            <a:normAutofit/>
          </a:bodyPr>
          <a:lstStyle/>
          <a:p>
            <a:pPr marL="0" marR="0" lvl="0" indent="0" algn="ctr" rtl="0">
              <a:lnSpc>
                <a:spcPct val="100000"/>
              </a:lnSpc>
              <a:spcBef>
                <a:spcPts val="0"/>
              </a:spcBef>
              <a:spcAft>
                <a:spcPts val="0"/>
              </a:spcAft>
              <a:buClr>
                <a:schemeClr val="dk1"/>
              </a:buClr>
              <a:buSzPts val="4500"/>
              <a:buFont typeface="Archivo Black"/>
              <a:buNone/>
            </a:pPr>
            <a:r>
              <a:rPr lang="en" sz="4500" b="0" i="0" u="none" strike="noStrike" cap="none">
                <a:solidFill>
                  <a:schemeClr val="dk1"/>
                </a:solidFill>
                <a:latin typeface="Archivo Black"/>
                <a:ea typeface="Archivo Black"/>
                <a:cs typeface="Archivo Black"/>
                <a:sym typeface="Archivo Black"/>
              </a:rPr>
              <a:t>01</a:t>
            </a:r>
            <a:endParaRPr sz="4500" b="0" i="0" u="none" strike="noStrike" cap="none">
              <a:solidFill>
                <a:schemeClr val="dk1"/>
              </a:solidFill>
              <a:latin typeface="Arial"/>
              <a:ea typeface="Arial"/>
              <a:cs typeface="Arial"/>
              <a:sym typeface="Arial"/>
            </a:endParaRPr>
          </a:p>
        </p:txBody>
      </p:sp>
      <p:grpSp>
        <p:nvGrpSpPr>
          <p:cNvPr id="104" name="Google Shape;104;p10"/>
          <p:cNvGrpSpPr/>
          <p:nvPr/>
        </p:nvGrpSpPr>
        <p:grpSpPr>
          <a:xfrm>
            <a:off x="5405271" y="1044231"/>
            <a:ext cx="3159978" cy="3290658"/>
            <a:chOff x="5405271" y="1044231"/>
            <a:chExt cx="3159978" cy="3290658"/>
          </a:xfrm>
        </p:grpSpPr>
        <p:sp>
          <p:nvSpPr>
            <p:cNvPr id="105" name="Google Shape;105;p10"/>
            <p:cNvSpPr/>
            <p:nvPr/>
          </p:nvSpPr>
          <p:spPr>
            <a:xfrm rot="-2700000">
              <a:off x="7674840" y="1379520"/>
              <a:ext cx="995760" cy="114480"/>
            </a:xfrm>
            <a:prstGeom prst="roundRect">
              <a:avLst>
                <a:gd name="adj" fmla="val 50000"/>
              </a:avLst>
            </a:prstGeom>
            <a:solidFill>
              <a:schemeClr val="lt1"/>
            </a:solidFill>
            <a:ln>
              <a:noFill/>
            </a:ln>
          </p:spPr>
          <p:txBody>
            <a:bodyPr spcFirstLastPara="1" wrap="square" lIns="91425" tIns="40675" rIns="91425" bIns="4067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106" name="Google Shape;106;p10"/>
            <p:cNvSpPr/>
            <p:nvPr/>
          </p:nvSpPr>
          <p:spPr>
            <a:xfrm rot="-2700000">
              <a:off x="5299920" y="3885120"/>
              <a:ext cx="995760" cy="114480"/>
            </a:xfrm>
            <a:prstGeom prst="roundRect">
              <a:avLst>
                <a:gd name="adj" fmla="val 50000"/>
              </a:avLst>
            </a:prstGeom>
            <a:solidFill>
              <a:schemeClr val="lt1"/>
            </a:solidFill>
            <a:ln>
              <a:noFill/>
            </a:ln>
          </p:spPr>
          <p:txBody>
            <a:bodyPr spcFirstLastPara="1" wrap="square" lIns="91425" tIns="40675" rIns="91425" bIns="4067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grpSp>
      <p:sp>
        <p:nvSpPr>
          <p:cNvPr id="107" name="Google Shape;107;p10"/>
          <p:cNvSpPr txBox="1">
            <a:spLocks noGrp="1"/>
          </p:cNvSpPr>
          <p:nvPr>
            <p:ph type="title" idx="4294967295"/>
          </p:nvPr>
        </p:nvSpPr>
        <p:spPr>
          <a:xfrm>
            <a:off x="733325" y="1971725"/>
            <a:ext cx="4585800" cy="1362000"/>
          </a:xfrm>
          <a:prstGeom prst="rect">
            <a:avLst/>
          </a:prstGeom>
          <a:noFill/>
          <a:ln>
            <a:noFill/>
          </a:ln>
        </p:spPr>
        <p:txBody>
          <a:bodyPr spcFirstLastPara="1" wrap="square" lIns="91425" tIns="91425" rIns="91425" bIns="91425" anchor="b" anchorCtr="0">
            <a:normAutofit/>
          </a:bodyPr>
          <a:lstStyle/>
          <a:p>
            <a:pPr marL="0" marR="0" lvl="0" indent="0" algn="l" rtl="0">
              <a:lnSpc>
                <a:spcPct val="100000"/>
              </a:lnSpc>
              <a:spcBef>
                <a:spcPts val="0"/>
              </a:spcBef>
              <a:spcAft>
                <a:spcPts val="0"/>
              </a:spcAft>
              <a:buClr>
                <a:schemeClr val="dk1"/>
              </a:buClr>
              <a:buSzPts val="3200"/>
              <a:buFont typeface="Archivo Black"/>
              <a:buNone/>
            </a:pPr>
            <a:r>
              <a:rPr lang="en" sz="3200">
                <a:solidFill>
                  <a:schemeClr val="dk1"/>
                </a:solidFill>
                <a:latin typeface="Archivo Black"/>
                <a:ea typeface="Archivo Black"/>
                <a:cs typeface="Archivo Black"/>
                <a:sym typeface="Archivo Black"/>
              </a:rPr>
              <a:t>Business Overview</a:t>
            </a:r>
            <a:endParaRPr sz="3200" b="0" i="0" u="none" strike="noStrike" cap="none">
              <a:solidFill>
                <a:schemeClr val="dk1"/>
              </a:solidFill>
              <a:latin typeface="Arial"/>
              <a:ea typeface="Arial"/>
              <a:cs typeface="Arial"/>
              <a:sym typeface="Arial"/>
            </a:endParaRPr>
          </a:p>
        </p:txBody>
      </p:sp>
      <p:pic>
        <p:nvPicPr>
          <p:cNvPr id="108" name="Google Shape;108;p10"/>
          <p:cNvPicPr preferRelativeResize="0"/>
          <p:nvPr/>
        </p:nvPicPr>
        <p:blipFill>
          <a:blip r:embed="rId3">
            <a:alphaModFix/>
          </a:blip>
          <a:stretch>
            <a:fillRect/>
          </a:stretch>
        </p:blipFill>
        <p:spPr>
          <a:xfrm>
            <a:off x="5396126" y="1060650"/>
            <a:ext cx="3035700" cy="3035700"/>
          </a:xfrm>
          <a:prstGeom prst="ellipse">
            <a:avLst/>
          </a:prstGeom>
          <a:noFill/>
          <a:ln w="38100" cap="flat" cmpd="sng">
            <a:solidFill>
              <a:srgbClr val="F8F8F8"/>
            </a:solidFill>
            <a:prstDash val="solid"/>
            <a:round/>
            <a:headEnd type="none" w="sm" len="sm"/>
            <a:tailEnd type="none" w="sm" len="sm"/>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grpSp>
        <p:nvGrpSpPr>
          <p:cNvPr id="297" name="Google Shape;297;p29"/>
          <p:cNvGrpSpPr/>
          <p:nvPr/>
        </p:nvGrpSpPr>
        <p:grpSpPr>
          <a:xfrm>
            <a:off x="4714140" y="683790"/>
            <a:ext cx="4429500" cy="4466370"/>
            <a:chOff x="4714140" y="683790"/>
            <a:chExt cx="4429500" cy="4466370"/>
          </a:xfrm>
        </p:grpSpPr>
        <p:sp>
          <p:nvSpPr>
            <p:cNvPr id="298" name="Google Shape;298;p29"/>
            <p:cNvSpPr/>
            <p:nvPr/>
          </p:nvSpPr>
          <p:spPr>
            <a:xfrm flipH="1">
              <a:off x="4714140" y="783360"/>
              <a:ext cx="4429500" cy="4366800"/>
            </a:xfrm>
            <a:prstGeom prst="rtTriangl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i="0" u="none" strike="noStrike" cap="none">
                <a:solidFill>
                  <a:srgbClr val="FFFFFF"/>
                </a:solidFill>
                <a:latin typeface="Noto Sans Symbols"/>
                <a:ea typeface="Noto Sans Symbols"/>
                <a:cs typeface="Noto Sans Symbols"/>
                <a:sym typeface="Noto Sans Symbols"/>
              </a:endParaRPr>
            </a:p>
          </p:txBody>
        </p:sp>
        <p:sp>
          <p:nvSpPr>
            <p:cNvPr id="299" name="Google Shape;299;p29"/>
            <p:cNvSpPr/>
            <p:nvPr/>
          </p:nvSpPr>
          <p:spPr>
            <a:xfrm rot="-2700000">
              <a:off x="7674867" y="1303554"/>
              <a:ext cx="995748" cy="114551"/>
            </a:xfrm>
            <a:prstGeom prst="roundRect">
              <a:avLst>
                <a:gd name="adj" fmla="val 50000"/>
              </a:avLst>
            </a:prstGeom>
            <a:solidFill>
              <a:schemeClr val="lt1"/>
            </a:solidFill>
            <a:ln>
              <a:noFill/>
            </a:ln>
          </p:spPr>
          <p:txBody>
            <a:bodyPr spcFirstLastPara="1" wrap="square" lIns="91425" tIns="40675" rIns="91425" bIns="40675" anchor="ctr" anchorCtr="0">
              <a:noAutofit/>
            </a:bodyPr>
            <a:lstStyle/>
            <a:p>
              <a:pPr marL="0" marR="0" lvl="0" indent="0" algn="l" rtl="0">
                <a:lnSpc>
                  <a:spcPct val="100000"/>
                </a:lnSpc>
                <a:spcBef>
                  <a:spcPts val="0"/>
                </a:spcBef>
                <a:spcAft>
                  <a:spcPts val="0"/>
                </a:spcAft>
                <a:buNone/>
              </a:pPr>
              <a:endParaRPr sz="1800" b="0" i="0" u="none" strike="noStrike" cap="none">
                <a:solidFill>
                  <a:srgbClr val="000000"/>
                </a:solidFill>
                <a:latin typeface="Noto Sans Symbols"/>
                <a:ea typeface="Noto Sans Symbols"/>
                <a:cs typeface="Noto Sans Symbols"/>
                <a:sym typeface="Noto Sans Symbols"/>
              </a:endParaRPr>
            </a:p>
          </p:txBody>
        </p:sp>
        <p:sp>
          <p:nvSpPr>
            <p:cNvPr id="300" name="Google Shape;300;p29"/>
            <p:cNvSpPr/>
            <p:nvPr/>
          </p:nvSpPr>
          <p:spPr>
            <a:xfrm rot="-2699590">
              <a:off x="4984206" y="3275537"/>
              <a:ext cx="1779576" cy="326259"/>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i="0" u="none" strike="noStrike" cap="none">
                <a:solidFill>
                  <a:srgbClr val="000000"/>
                </a:solidFill>
                <a:latin typeface="Noto Sans Symbols"/>
                <a:ea typeface="Noto Sans Symbols"/>
                <a:cs typeface="Noto Sans Symbols"/>
                <a:sym typeface="Noto Sans Symbols"/>
              </a:endParaRPr>
            </a:p>
          </p:txBody>
        </p:sp>
        <p:sp>
          <p:nvSpPr>
            <p:cNvPr id="301" name="Google Shape;301;p29"/>
            <p:cNvSpPr/>
            <p:nvPr/>
          </p:nvSpPr>
          <p:spPr>
            <a:xfrm rot="-2699590">
              <a:off x="7107846" y="2092937"/>
              <a:ext cx="1779576" cy="326259"/>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i="0" u="none" strike="noStrike" cap="none">
                <a:solidFill>
                  <a:srgbClr val="000000"/>
                </a:solidFill>
                <a:latin typeface="Noto Sans Symbols"/>
                <a:ea typeface="Noto Sans Symbols"/>
                <a:cs typeface="Noto Sans Symbols"/>
                <a:sym typeface="Noto Sans Symbols"/>
              </a:endParaRPr>
            </a:p>
          </p:txBody>
        </p:sp>
        <p:sp>
          <p:nvSpPr>
            <p:cNvPr id="302" name="Google Shape;302;p29"/>
            <p:cNvSpPr/>
            <p:nvPr/>
          </p:nvSpPr>
          <p:spPr>
            <a:xfrm rot="-2699590">
              <a:off x="6792438" y="1242991"/>
              <a:ext cx="1779576" cy="47729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i="0" u="none" strike="noStrike" cap="none">
                <a:solidFill>
                  <a:srgbClr val="000000"/>
                </a:solidFill>
                <a:latin typeface="Noto Sans Symbols"/>
                <a:ea typeface="Noto Sans Symbols"/>
                <a:cs typeface="Noto Sans Symbols"/>
                <a:sym typeface="Noto Sans Symbols"/>
              </a:endParaRPr>
            </a:p>
          </p:txBody>
        </p:sp>
        <p:sp>
          <p:nvSpPr>
            <p:cNvPr id="303" name="Google Shape;303;p29"/>
            <p:cNvSpPr/>
            <p:nvPr/>
          </p:nvSpPr>
          <p:spPr>
            <a:xfrm rot="-2699590">
              <a:off x="5127438" y="3849391"/>
              <a:ext cx="1779576" cy="47729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i="0" u="none" strike="noStrike" cap="none">
                <a:solidFill>
                  <a:srgbClr val="000000"/>
                </a:solidFill>
                <a:latin typeface="Noto Sans Symbols"/>
                <a:ea typeface="Noto Sans Symbols"/>
                <a:cs typeface="Noto Sans Symbols"/>
                <a:sym typeface="Noto Sans Symbols"/>
              </a:endParaRPr>
            </a:p>
          </p:txBody>
        </p:sp>
      </p:grpSp>
      <p:grpSp>
        <p:nvGrpSpPr>
          <p:cNvPr id="304" name="Google Shape;304;p29"/>
          <p:cNvGrpSpPr/>
          <p:nvPr/>
        </p:nvGrpSpPr>
        <p:grpSpPr>
          <a:xfrm>
            <a:off x="2669760" y="4362120"/>
            <a:ext cx="1309380" cy="257460"/>
            <a:chOff x="2669760" y="4362120"/>
            <a:chExt cx="1309380" cy="257460"/>
          </a:xfrm>
        </p:grpSpPr>
        <p:sp>
          <p:nvSpPr>
            <p:cNvPr id="305" name="Google Shape;305;p29"/>
            <p:cNvSpPr/>
            <p:nvPr/>
          </p:nvSpPr>
          <p:spPr>
            <a:xfrm>
              <a:off x="3089160" y="436212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i="0" u="none" strike="noStrike" cap="none">
                <a:solidFill>
                  <a:srgbClr val="FFFFFF"/>
                </a:solidFill>
                <a:latin typeface="Noto Sans Symbols"/>
                <a:ea typeface="Noto Sans Symbols"/>
                <a:cs typeface="Noto Sans Symbols"/>
                <a:sym typeface="Noto Sans Symbols"/>
              </a:endParaRPr>
            </a:p>
          </p:txBody>
        </p:sp>
        <p:sp>
          <p:nvSpPr>
            <p:cNvPr id="306" name="Google Shape;306;p29"/>
            <p:cNvSpPr/>
            <p:nvPr/>
          </p:nvSpPr>
          <p:spPr>
            <a:xfrm>
              <a:off x="3293280" y="436212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i="0" u="none" strike="noStrike" cap="none">
                <a:solidFill>
                  <a:srgbClr val="FFFFFF"/>
                </a:solidFill>
                <a:latin typeface="Noto Sans Symbols"/>
                <a:ea typeface="Noto Sans Symbols"/>
                <a:cs typeface="Noto Sans Symbols"/>
                <a:sym typeface="Noto Sans Symbols"/>
              </a:endParaRPr>
            </a:p>
          </p:txBody>
        </p:sp>
        <p:sp>
          <p:nvSpPr>
            <p:cNvPr id="307" name="Google Shape;307;p29"/>
            <p:cNvSpPr/>
            <p:nvPr/>
          </p:nvSpPr>
          <p:spPr>
            <a:xfrm>
              <a:off x="3497400" y="436212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i="0" u="none" strike="noStrike" cap="none">
                <a:solidFill>
                  <a:srgbClr val="FFFFFF"/>
                </a:solidFill>
                <a:latin typeface="Noto Sans Symbols"/>
                <a:ea typeface="Noto Sans Symbols"/>
                <a:cs typeface="Noto Sans Symbols"/>
                <a:sym typeface="Noto Sans Symbols"/>
              </a:endParaRPr>
            </a:p>
          </p:txBody>
        </p:sp>
        <p:sp>
          <p:nvSpPr>
            <p:cNvPr id="308" name="Google Shape;308;p29"/>
            <p:cNvSpPr/>
            <p:nvPr/>
          </p:nvSpPr>
          <p:spPr>
            <a:xfrm>
              <a:off x="3701520" y="436212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i="0" u="none" strike="noStrike" cap="none">
                <a:solidFill>
                  <a:srgbClr val="FFFFFF"/>
                </a:solidFill>
                <a:latin typeface="Noto Sans Symbols"/>
                <a:ea typeface="Noto Sans Symbols"/>
                <a:cs typeface="Noto Sans Symbols"/>
                <a:sym typeface="Noto Sans Symbols"/>
              </a:endParaRPr>
            </a:p>
          </p:txBody>
        </p:sp>
        <p:sp>
          <p:nvSpPr>
            <p:cNvPr id="309" name="Google Shape;309;p29"/>
            <p:cNvSpPr/>
            <p:nvPr/>
          </p:nvSpPr>
          <p:spPr>
            <a:xfrm>
              <a:off x="3905640" y="436212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i="0" u="none" strike="noStrike" cap="none">
                <a:solidFill>
                  <a:srgbClr val="FFFFFF"/>
                </a:solidFill>
                <a:latin typeface="Noto Sans Symbols"/>
                <a:ea typeface="Noto Sans Symbols"/>
                <a:cs typeface="Noto Sans Symbols"/>
                <a:sym typeface="Noto Sans Symbols"/>
              </a:endParaRPr>
            </a:p>
          </p:txBody>
        </p:sp>
        <p:sp>
          <p:nvSpPr>
            <p:cNvPr id="310" name="Google Shape;310;p29"/>
            <p:cNvSpPr/>
            <p:nvPr/>
          </p:nvSpPr>
          <p:spPr>
            <a:xfrm>
              <a:off x="2669760" y="454608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i="0" u="none" strike="noStrike" cap="none">
                <a:solidFill>
                  <a:srgbClr val="FFFFFF"/>
                </a:solidFill>
                <a:latin typeface="Noto Sans Symbols"/>
                <a:ea typeface="Noto Sans Symbols"/>
                <a:cs typeface="Noto Sans Symbols"/>
                <a:sym typeface="Noto Sans Symbols"/>
              </a:endParaRPr>
            </a:p>
          </p:txBody>
        </p:sp>
        <p:sp>
          <p:nvSpPr>
            <p:cNvPr id="311" name="Google Shape;311;p29"/>
            <p:cNvSpPr/>
            <p:nvPr/>
          </p:nvSpPr>
          <p:spPr>
            <a:xfrm>
              <a:off x="2873880" y="454608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i="0" u="none" strike="noStrike" cap="none">
                <a:solidFill>
                  <a:srgbClr val="FFFFFF"/>
                </a:solidFill>
                <a:latin typeface="Noto Sans Symbols"/>
                <a:ea typeface="Noto Sans Symbols"/>
                <a:cs typeface="Noto Sans Symbols"/>
                <a:sym typeface="Noto Sans Symbols"/>
              </a:endParaRPr>
            </a:p>
          </p:txBody>
        </p:sp>
        <p:sp>
          <p:nvSpPr>
            <p:cNvPr id="312" name="Google Shape;312;p29"/>
            <p:cNvSpPr/>
            <p:nvPr/>
          </p:nvSpPr>
          <p:spPr>
            <a:xfrm>
              <a:off x="3078000" y="454608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i="0" u="none" strike="noStrike" cap="none">
                <a:solidFill>
                  <a:srgbClr val="FFFFFF"/>
                </a:solidFill>
                <a:latin typeface="Noto Sans Symbols"/>
                <a:ea typeface="Noto Sans Symbols"/>
                <a:cs typeface="Noto Sans Symbols"/>
                <a:sym typeface="Noto Sans Symbols"/>
              </a:endParaRPr>
            </a:p>
          </p:txBody>
        </p:sp>
        <p:sp>
          <p:nvSpPr>
            <p:cNvPr id="313" name="Google Shape;313;p29"/>
            <p:cNvSpPr/>
            <p:nvPr/>
          </p:nvSpPr>
          <p:spPr>
            <a:xfrm>
              <a:off x="3282120" y="454608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i="0" u="none" strike="noStrike" cap="none">
                <a:solidFill>
                  <a:srgbClr val="FFFFFF"/>
                </a:solidFill>
                <a:latin typeface="Noto Sans Symbols"/>
                <a:ea typeface="Noto Sans Symbols"/>
                <a:cs typeface="Noto Sans Symbols"/>
                <a:sym typeface="Noto Sans Symbols"/>
              </a:endParaRPr>
            </a:p>
          </p:txBody>
        </p:sp>
        <p:sp>
          <p:nvSpPr>
            <p:cNvPr id="314" name="Google Shape;314;p29"/>
            <p:cNvSpPr/>
            <p:nvPr/>
          </p:nvSpPr>
          <p:spPr>
            <a:xfrm>
              <a:off x="3486240" y="4546080"/>
              <a:ext cx="73500" cy="73500"/>
            </a:xfrm>
            <a:prstGeom prst="ellipse">
              <a:avLst/>
            </a:prstGeom>
            <a:solidFill>
              <a:schemeClr val="dk1"/>
            </a:solidFill>
            <a:ln>
              <a:noFill/>
            </a:ln>
          </p:spPr>
          <p:txBody>
            <a:bodyPr spcFirstLastPara="1" wrap="square" lIns="91425" tIns="25900" rIns="91425" bIns="25900" anchor="ctr" anchorCtr="0">
              <a:noAutofit/>
            </a:bodyPr>
            <a:lstStyle/>
            <a:p>
              <a:pPr marL="0" marR="0" lvl="0" indent="0" algn="l" rtl="0">
                <a:lnSpc>
                  <a:spcPct val="100000"/>
                </a:lnSpc>
                <a:spcBef>
                  <a:spcPts val="0"/>
                </a:spcBef>
                <a:spcAft>
                  <a:spcPts val="0"/>
                </a:spcAft>
                <a:buNone/>
              </a:pPr>
              <a:endParaRPr sz="1800" b="0" i="0" u="none" strike="noStrike" cap="none">
                <a:solidFill>
                  <a:srgbClr val="FFFFFF"/>
                </a:solidFill>
                <a:latin typeface="Noto Sans Symbols"/>
                <a:ea typeface="Noto Sans Symbols"/>
                <a:cs typeface="Noto Sans Symbols"/>
                <a:sym typeface="Noto Sans Symbols"/>
              </a:endParaRPr>
            </a:p>
          </p:txBody>
        </p:sp>
      </p:grpSp>
      <p:sp>
        <p:nvSpPr>
          <p:cNvPr id="315" name="Google Shape;315;p29"/>
          <p:cNvSpPr/>
          <p:nvPr/>
        </p:nvSpPr>
        <p:spPr>
          <a:xfrm>
            <a:off x="5654880" y="1312560"/>
            <a:ext cx="2851800" cy="2851800"/>
          </a:xfrm>
          <a:prstGeom prst="ellipse">
            <a:avLst/>
          </a:prstGeom>
          <a:blipFill rotWithShape="1">
            <a:blip r:embed="rId3">
              <a:alphaModFix/>
            </a:blip>
            <a:stretch>
              <a:fillRect/>
            </a:stretch>
          </a:blipFill>
          <a:ln w="76200" cap="flat" cmpd="sng">
            <a:solidFill>
              <a:srgbClr val="F8F8F8"/>
            </a:solidFill>
            <a:prstDash val="solid"/>
            <a:round/>
            <a:headEnd type="none" w="sm" len="sm"/>
            <a:tailEnd type="none" w="sm" len="sm"/>
          </a:ln>
        </p:spPr>
        <p:txBody>
          <a:bodyPr spcFirstLastPara="1" wrap="square" lIns="90000" tIns="45000" rIns="90000" bIns="45000" anchor="t" anchorCtr="0">
            <a:noAutofit/>
          </a:bodyPr>
          <a:lstStyle/>
          <a:p>
            <a:pPr marL="0" marR="0" lvl="0" indent="0" algn="l" rtl="0">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grpSp>
        <p:nvGrpSpPr>
          <p:cNvPr id="316" name="Google Shape;316;p29"/>
          <p:cNvGrpSpPr/>
          <p:nvPr/>
        </p:nvGrpSpPr>
        <p:grpSpPr>
          <a:xfrm>
            <a:off x="4643640" y="2814840"/>
            <a:ext cx="2187891" cy="1862460"/>
            <a:chOff x="4643640" y="2814840"/>
            <a:chExt cx="2187891" cy="1862460"/>
          </a:xfrm>
        </p:grpSpPr>
        <p:sp>
          <p:nvSpPr>
            <p:cNvPr id="317" name="Google Shape;317;p29"/>
            <p:cNvSpPr/>
            <p:nvPr/>
          </p:nvSpPr>
          <p:spPr>
            <a:xfrm rot="-2700000">
              <a:off x="5941107" y="4227474"/>
              <a:ext cx="995748" cy="114551"/>
            </a:xfrm>
            <a:prstGeom prst="roundRect">
              <a:avLst>
                <a:gd name="adj" fmla="val 50000"/>
              </a:avLst>
            </a:prstGeom>
            <a:solidFill>
              <a:schemeClr val="lt1"/>
            </a:solidFill>
            <a:ln>
              <a:noFill/>
            </a:ln>
          </p:spPr>
          <p:txBody>
            <a:bodyPr spcFirstLastPara="1" wrap="square" lIns="91425" tIns="40675" rIns="91425" bIns="4067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318" name="Google Shape;318;p29"/>
            <p:cNvSpPr/>
            <p:nvPr/>
          </p:nvSpPr>
          <p:spPr>
            <a:xfrm>
              <a:off x="4643640" y="2814840"/>
              <a:ext cx="1596300" cy="1596300"/>
            </a:xfrm>
            <a:prstGeom prst="ellipse">
              <a:avLst/>
            </a:prstGeom>
            <a:noFill/>
            <a:ln w="9525" cap="flat" cmpd="sng">
              <a:solidFill>
                <a:srgbClr val="F8F8F8"/>
              </a:solidFill>
              <a:prstDash val="lg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grpSp>
      <p:sp>
        <p:nvSpPr>
          <p:cNvPr id="319" name="Google Shape;319;p29"/>
          <p:cNvSpPr txBox="1">
            <a:spLocks noGrp="1"/>
          </p:cNvSpPr>
          <p:nvPr>
            <p:ph type="title"/>
          </p:nvPr>
        </p:nvSpPr>
        <p:spPr>
          <a:xfrm>
            <a:off x="714240" y="695280"/>
            <a:ext cx="4629000" cy="10569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chemeClr val="dk1"/>
              </a:buClr>
              <a:buSzPts val="5400"/>
              <a:buFont typeface="Archivo Black"/>
              <a:buNone/>
            </a:pPr>
            <a:r>
              <a:rPr lang="en" sz="5400" b="0" i="0" u="none" strike="noStrike" cap="none">
                <a:solidFill>
                  <a:schemeClr val="dk1"/>
                </a:solidFill>
                <a:latin typeface="Archivo Black"/>
                <a:ea typeface="Archivo Black"/>
                <a:cs typeface="Archivo Black"/>
                <a:sym typeface="Archivo Black"/>
              </a:rPr>
              <a:t>Thank you!</a:t>
            </a:r>
            <a:endParaRPr sz="5400" b="0" i="0" u="none" strike="noStrike" cap="none">
              <a:solidFill>
                <a:schemeClr val="dk1"/>
              </a:solidFill>
              <a:latin typeface="Arial"/>
              <a:ea typeface="Arial"/>
              <a:cs typeface="Arial"/>
              <a:sym typeface="Arial"/>
            </a:endParaRPr>
          </a:p>
        </p:txBody>
      </p:sp>
      <p:sp>
        <p:nvSpPr>
          <p:cNvPr id="320" name="Google Shape;320;p29"/>
          <p:cNvSpPr txBox="1">
            <a:spLocks noGrp="1"/>
          </p:cNvSpPr>
          <p:nvPr>
            <p:ph type="subTitle" idx="1"/>
          </p:nvPr>
        </p:nvSpPr>
        <p:spPr>
          <a:xfrm>
            <a:off x="714250" y="2267330"/>
            <a:ext cx="4629000" cy="513600"/>
          </a:xfrm>
          <a:prstGeom prst="rect">
            <a:avLst/>
          </a:prstGeom>
          <a:noFill/>
          <a:ln>
            <a:noFill/>
          </a:ln>
        </p:spPr>
        <p:txBody>
          <a:bodyPr spcFirstLastPara="1" wrap="square" lIns="91425" tIns="91425" rIns="91425" bIns="91425" anchor="ctr" anchorCtr="0">
            <a:normAutofit/>
          </a:bodyPr>
          <a:lstStyle/>
          <a:p>
            <a:pPr marL="0" marR="0" lvl="0" indent="0" algn="l" rtl="0">
              <a:lnSpc>
                <a:spcPct val="100000"/>
              </a:lnSpc>
              <a:spcBef>
                <a:spcPts val="0"/>
              </a:spcBef>
              <a:spcAft>
                <a:spcPts val="0"/>
              </a:spcAft>
              <a:buClr>
                <a:schemeClr val="dk1"/>
              </a:buClr>
              <a:buSzPts val="1600"/>
              <a:buFont typeface="Manrope"/>
              <a:buNone/>
            </a:pPr>
            <a:r>
              <a:rPr lang="en" sz="1600" b="1" i="0" u="none" strike="noStrike" cap="none">
                <a:solidFill>
                  <a:schemeClr val="dk1"/>
                </a:solidFill>
                <a:latin typeface="Manrope"/>
                <a:ea typeface="Manrope"/>
                <a:cs typeface="Manrope"/>
                <a:sym typeface="Manrope"/>
              </a:rPr>
              <a:t>Do you have any questions?</a:t>
            </a:r>
            <a:endParaRPr sz="1600" b="0" i="0" u="none" strike="noStrike" cap="none">
              <a:solidFill>
                <a:srgbClr val="000000"/>
              </a:solidFill>
              <a:latin typeface="Noto Sans Symbols"/>
              <a:ea typeface="Noto Sans Symbols"/>
              <a:cs typeface="Noto Sans Symbols"/>
              <a:sym typeface="Noto Sans Symbols"/>
            </a:endParaRPr>
          </a:p>
        </p:txBody>
      </p:sp>
      <p:grpSp>
        <p:nvGrpSpPr>
          <p:cNvPr id="321" name="Google Shape;321;p29"/>
          <p:cNvGrpSpPr/>
          <p:nvPr/>
        </p:nvGrpSpPr>
        <p:grpSpPr>
          <a:xfrm>
            <a:off x="781200" y="2984520"/>
            <a:ext cx="709800" cy="513600"/>
            <a:chOff x="781200" y="3060720"/>
            <a:chExt cx="709800" cy="513600"/>
          </a:xfrm>
        </p:grpSpPr>
        <p:sp>
          <p:nvSpPr>
            <p:cNvPr id="322" name="Google Shape;322;p29"/>
            <p:cNvSpPr/>
            <p:nvPr/>
          </p:nvSpPr>
          <p:spPr>
            <a:xfrm>
              <a:off x="781200" y="3060720"/>
              <a:ext cx="709800" cy="5136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grpSp>
          <p:nvGrpSpPr>
            <p:cNvPr id="323" name="Google Shape;323;p29"/>
            <p:cNvGrpSpPr/>
            <p:nvPr/>
          </p:nvGrpSpPr>
          <p:grpSpPr>
            <a:xfrm>
              <a:off x="972000" y="3153240"/>
              <a:ext cx="328299" cy="328299"/>
              <a:chOff x="972000" y="3153240"/>
              <a:chExt cx="328299" cy="328299"/>
            </a:xfrm>
          </p:grpSpPr>
          <p:sp>
            <p:nvSpPr>
              <p:cNvPr id="324" name="Google Shape;324;p29"/>
              <p:cNvSpPr/>
              <p:nvPr/>
            </p:nvSpPr>
            <p:spPr>
              <a:xfrm>
                <a:off x="1040040" y="3211560"/>
                <a:ext cx="19079" cy="19081"/>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700" rIns="91425" bIns="97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325" name="Google Shape;325;p29"/>
              <p:cNvSpPr/>
              <p:nvPr/>
            </p:nvSpPr>
            <p:spPr>
              <a:xfrm>
                <a:off x="972000" y="3153240"/>
                <a:ext cx="328299" cy="328299"/>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326" name="Google Shape;326;p29"/>
              <p:cNvSpPr/>
              <p:nvPr/>
            </p:nvSpPr>
            <p:spPr>
              <a:xfrm>
                <a:off x="1117080" y="3288240"/>
                <a:ext cx="115208" cy="134640"/>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67300" rIns="91425" bIns="673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327" name="Google Shape;327;p29"/>
              <p:cNvSpPr/>
              <p:nvPr/>
            </p:nvSpPr>
            <p:spPr>
              <a:xfrm>
                <a:off x="1040040" y="3288600"/>
                <a:ext cx="19079" cy="134641"/>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67300" rIns="91425" bIns="67300"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grpSp>
      </p:grpSp>
      <p:sp>
        <p:nvSpPr>
          <p:cNvPr id="328" name="Google Shape;328;p29"/>
          <p:cNvSpPr txBox="1">
            <a:spLocks noGrp="1"/>
          </p:cNvSpPr>
          <p:nvPr>
            <p:ph type="subTitle" idx="1"/>
          </p:nvPr>
        </p:nvSpPr>
        <p:spPr>
          <a:xfrm>
            <a:off x="1602700" y="2949055"/>
            <a:ext cx="4629000" cy="513600"/>
          </a:xfrm>
          <a:prstGeom prst="rect">
            <a:avLst/>
          </a:prstGeom>
          <a:noFill/>
          <a:ln>
            <a:noFill/>
          </a:ln>
        </p:spPr>
        <p:txBody>
          <a:bodyPr spcFirstLastPara="1" wrap="square" lIns="91425" tIns="91425" rIns="91425" bIns="91425" anchor="ctr" anchorCtr="0">
            <a:normAutofit/>
          </a:bodyPr>
          <a:lstStyle/>
          <a:p>
            <a:pPr marL="0" marR="0" lvl="0" indent="0" algn="l" rtl="0">
              <a:lnSpc>
                <a:spcPct val="100000"/>
              </a:lnSpc>
              <a:spcBef>
                <a:spcPts val="0"/>
              </a:spcBef>
              <a:spcAft>
                <a:spcPts val="0"/>
              </a:spcAft>
              <a:buClr>
                <a:schemeClr val="dk1"/>
              </a:buClr>
              <a:buSzPts val="1600"/>
              <a:buFont typeface="Manrope"/>
              <a:buNone/>
            </a:pPr>
            <a:r>
              <a:rPr lang="en" sz="1600" b="1" u="sng">
                <a:solidFill>
                  <a:srgbClr val="0000FF"/>
                </a:solidFill>
                <a:latin typeface="Manrope"/>
                <a:ea typeface="Manrope"/>
                <a:cs typeface="Manrope"/>
                <a:sym typeface="Manrope"/>
                <a:hlinkClick r:id="rId4">
                  <a:extLst>
                    <a:ext uri="{A12FA001-AC4F-418D-AE19-62706E023703}">
                      <ahyp:hlinkClr xmlns:ahyp="http://schemas.microsoft.com/office/drawing/2018/hyperlinkcolor" val="tx"/>
                    </a:ext>
                  </a:extLst>
                </a:hlinkClick>
              </a:rPr>
              <a:t>noviaanggitaaprilianti</a:t>
            </a:r>
            <a:endParaRPr sz="1600" b="0" i="0" u="none" strike="noStrike" cap="none">
              <a:solidFill>
                <a:srgbClr val="0000FF"/>
              </a:solidFill>
              <a:latin typeface="Noto Sans Symbols"/>
              <a:ea typeface="Noto Sans Symbols"/>
              <a:cs typeface="Noto Sans Symbols"/>
              <a:sym typeface="Noto Sans Symbol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1"/>
          <p:cNvSpPr txBox="1">
            <a:spLocks noGrp="1"/>
          </p:cNvSpPr>
          <p:nvPr>
            <p:ph type="title" idx="4294967295"/>
          </p:nvPr>
        </p:nvSpPr>
        <p:spPr>
          <a:xfrm>
            <a:off x="714250" y="400200"/>
            <a:ext cx="6990900" cy="1091700"/>
          </a:xfrm>
          <a:prstGeom prst="rect">
            <a:avLst/>
          </a:prstGeom>
          <a:noFill/>
          <a:ln>
            <a:noFill/>
          </a:ln>
        </p:spPr>
        <p:txBody>
          <a:bodyPr spcFirstLastPara="1" wrap="square" lIns="91425" tIns="91425" rIns="91425" bIns="91425" anchor="t" anchorCtr="0">
            <a:normAutofit fontScale="90000"/>
          </a:bodyPr>
          <a:lstStyle/>
          <a:p>
            <a:pPr marL="0" marR="0" lvl="0" indent="0" algn="l" rtl="0">
              <a:lnSpc>
                <a:spcPct val="100000"/>
              </a:lnSpc>
              <a:spcBef>
                <a:spcPts val="0"/>
              </a:spcBef>
              <a:spcAft>
                <a:spcPts val="0"/>
              </a:spcAft>
              <a:buClr>
                <a:schemeClr val="dk1"/>
              </a:buClr>
              <a:buSzPct val="100000"/>
              <a:buFont typeface="Archivo Black"/>
              <a:buNone/>
            </a:pPr>
            <a:r>
              <a:rPr lang="en" sz="3200" b="0" i="0" u="none" strike="noStrike" cap="none">
                <a:solidFill>
                  <a:schemeClr val="dk1"/>
                </a:solidFill>
                <a:latin typeface="Archivo Black"/>
                <a:ea typeface="Archivo Black"/>
                <a:cs typeface="Archivo Black"/>
                <a:sym typeface="Archivo Black"/>
              </a:rPr>
              <a:t>Definition and Importance of customer segmentation</a:t>
            </a:r>
            <a:endParaRPr sz="3200" b="0" i="0" u="none" strike="noStrike" cap="none">
              <a:solidFill>
                <a:schemeClr val="dk1"/>
              </a:solidFill>
              <a:latin typeface="Arial"/>
              <a:ea typeface="Arial"/>
              <a:cs typeface="Arial"/>
              <a:sym typeface="Arial"/>
            </a:endParaRPr>
          </a:p>
        </p:txBody>
      </p:sp>
      <p:sp>
        <p:nvSpPr>
          <p:cNvPr id="114" name="Google Shape;114;p11"/>
          <p:cNvSpPr txBox="1">
            <a:spLocks noGrp="1"/>
          </p:cNvSpPr>
          <p:nvPr>
            <p:ph type="subTitle" idx="4294967295"/>
          </p:nvPr>
        </p:nvSpPr>
        <p:spPr>
          <a:xfrm>
            <a:off x="714250" y="1752475"/>
            <a:ext cx="5397600" cy="1359600"/>
          </a:xfrm>
          <a:prstGeom prst="rect">
            <a:avLst/>
          </a:prstGeom>
          <a:noFill/>
          <a:ln>
            <a:noFill/>
          </a:ln>
        </p:spPr>
        <p:txBody>
          <a:bodyPr spcFirstLastPara="1" wrap="square" lIns="91425" tIns="91425" rIns="91425" bIns="91425" anchor="t" anchorCtr="0">
            <a:normAutofit/>
          </a:bodyPr>
          <a:lstStyle/>
          <a:p>
            <a:pPr marL="0" marR="0" lvl="0" indent="0" algn="just" rtl="0">
              <a:lnSpc>
                <a:spcPct val="115000"/>
              </a:lnSpc>
              <a:spcBef>
                <a:spcPts val="0"/>
              </a:spcBef>
              <a:spcAft>
                <a:spcPts val="0"/>
              </a:spcAft>
              <a:buClr>
                <a:schemeClr val="dk1"/>
              </a:buClr>
              <a:buSzPts val="1400"/>
              <a:buFont typeface="Manrope"/>
              <a:buNone/>
            </a:pPr>
            <a:r>
              <a:rPr lang="en" sz="1300" b="0" i="0" u="none" strike="noStrike" cap="none">
                <a:solidFill>
                  <a:schemeClr val="dk1"/>
                </a:solidFill>
                <a:latin typeface="Manrope"/>
                <a:ea typeface="Manrope"/>
                <a:cs typeface="Manrope"/>
                <a:sym typeface="Manrope"/>
              </a:rPr>
              <a:t>Customer segmentation is the practice of dividing a company's customers into groups based on shared characteristics such as demographics, purchasing behavior, or preferences. This enables businesses to understand their customers better, create targeted marketing strategies, and improve customer service.</a:t>
            </a:r>
            <a:endParaRPr sz="1300" b="0" i="0" u="none" strike="noStrike" cap="none">
              <a:solidFill>
                <a:srgbClr val="000000"/>
              </a:solidFill>
              <a:latin typeface="Noto Sans Symbols"/>
              <a:ea typeface="Noto Sans Symbols"/>
              <a:cs typeface="Noto Sans Symbols"/>
              <a:sym typeface="Noto Sans Symbols"/>
            </a:endParaRPr>
          </a:p>
        </p:txBody>
      </p:sp>
      <p:sp>
        <p:nvSpPr>
          <p:cNvPr id="115" name="Google Shape;115;p11"/>
          <p:cNvSpPr txBox="1">
            <a:spLocks noGrp="1"/>
          </p:cNvSpPr>
          <p:nvPr>
            <p:ph type="subTitle" idx="4294967295"/>
          </p:nvPr>
        </p:nvSpPr>
        <p:spPr>
          <a:xfrm>
            <a:off x="2754275" y="3091200"/>
            <a:ext cx="5397600" cy="1359600"/>
          </a:xfrm>
          <a:prstGeom prst="rect">
            <a:avLst/>
          </a:prstGeom>
          <a:noFill/>
          <a:ln>
            <a:noFill/>
          </a:ln>
        </p:spPr>
        <p:txBody>
          <a:bodyPr spcFirstLastPara="1" wrap="square" lIns="91425" tIns="91425" rIns="91425" bIns="91425" anchor="t" anchorCtr="0">
            <a:noAutofit/>
          </a:bodyPr>
          <a:lstStyle/>
          <a:p>
            <a:pPr marL="0" marR="0" lvl="0" indent="0" algn="just" rtl="0">
              <a:lnSpc>
                <a:spcPct val="115000"/>
              </a:lnSpc>
              <a:spcBef>
                <a:spcPts val="0"/>
              </a:spcBef>
              <a:spcAft>
                <a:spcPts val="0"/>
              </a:spcAft>
              <a:buClr>
                <a:schemeClr val="dk1"/>
              </a:buClr>
              <a:buSzPts val="1400"/>
              <a:buFont typeface="Manrope"/>
              <a:buNone/>
            </a:pPr>
            <a:r>
              <a:rPr lang="en" sz="1300" b="0" i="0" u="none" strike="noStrike" cap="none">
                <a:solidFill>
                  <a:schemeClr val="dk1"/>
                </a:solidFill>
                <a:latin typeface="Manrope"/>
                <a:ea typeface="Manrope"/>
                <a:cs typeface="Manrope"/>
                <a:sym typeface="Manrope"/>
              </a:rPr>
              <a:t>Customer segmentation is critical for businesses as it allows for personalized marketing approaches, maximizes sales by targeting specific groups, enhances customer retention by addressing individual needs, and improves resource allocation by focusing efforts on the most profitable segments.</a:t>
            </a:r>
            <a:endParaRPr sz="1300" b="0" i="0" u="none" strike="noStrike" cap="none">
              <a:solidFill>
                <a:srgbClr val="000000"/>
              </a:solidFill>
              <a:latin typeface="Noto Sans Symbols"/>
              <a:ea typeface="Noto Sans Symbols"/>
              <a:cs typeface="Noto Sans Symbols"/>
              <a:sym typeface="Noto Sans Symbol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12"/>
          <p:cNvSpPr txBox="1">
            <a:spLocks noGrp="1"/>
          </p:cNvSpPr>
          <p:nvPr>
            <p:ph type="title" idx="4294967295"/>
          </p:nvPr>
        </p:nvSpPr>
        <p:spPr>
          <a:xfrm>
            <a:off x="723950" y="685922"/>
            <a:ext cx="4276500" cy="709800"/>
          </a:xfrm>
          <a:prstGeom prst="rect">
            <a:avLst/>
          </a:prstGeom>
          <a:noFill/>
          <a:ln>
            <a:noFill/>
          </a:ln>
        </p:spPr>
        <p:txBody>
          <a:bodyPr spcFirstLastPara="1" wrap="square" lIns="91425" tIns="91425" rIns="91425" bIns="91425" anchor="b" anchorCtr="0">
            <a:normAutofit/>
          </a:bodyPr>
          <a:lstStyle/>
          <a:p>
            <a:pPr marL="0" marR="0" lvl="0" indent="0" algn="l" rtl="0">
              <a:lnSpc>
                <a:spcPct val="100000"/>
              </a:lnSpc>
              <a:spcBef>
                <a:spcPts val="0"/>
              </a:spcBef>
              <a:spcAft>
                <a:spcPts val="0"/>
              </a:spcAft>
              <a:buClr>
                <a:schemeClr val="dk1"/>
              </a:buClr>
              <a:buSzPts val="3200"/>
              <a:buFont typeface="Archivo Black"/>
              <a:buNone/>
            </a:pPr>
            <a:r>
              <a:rPr lang="en" sz="3200">
                <a:solidFill>
                  <a:schemeClr val="dk1"/>
                </a:solidFill>
                <a:latin typeface="Archivo Black"/>
                <a:ea typeface="Archivo Black"/>
                <a:cs typeface="Archivo Black"/>
                <a:sym typeface="Archivo Black"/>
              </a:rPr>
              <a:t>Data Source</a:t>
            </a:r>
            <a:endParaRPr sz="3200" b="0" i="0" u="none" strike="noStrike" cap="none">
              <a:solidFill>
                <a:schemeClr val="dk1"/>
              </a:solidFill>
              <a:latin typeface="Arial"/>
              <a:ea typeface="Arial"/>
              <a:cs typeface="Arial"/>
              <a:sym typeface="Arial"/>
            </a:endParaRPr>
          </a:p>
        </p:txBody>
      </p:sp>
      <p:sp>
        <p:nvSpPr>
          <p:cNvPr id="121" name="Google Shape;121;p12"/>
          <p:cNvSpPr txBox="1">
            <a:spLocks noGrp="1"/>
          </p:cNvSpPr>
          <p:nvPr>
            <p:ph type="subTitle" idx="4294967295"/>
          </p:nvPr>
        </p:nvSpPr>
        <p:spPr>
          <a:xfrm>
            <a:off x="723950" y="1690300"/>
            <a:ext cx="4179600" cy="2922600"/>
          </a:xfrm>
          <a:prstGeom prst="rect">
            <a:avLst/>
          </a:prstGeom>
          <a:noFill/>
          <a:ln>
            <a:noFill/>
          </a:ln>
        </p:spPr>
        <p:txBody>
          <a:bodyPr spcFirstLastPara="1" wrap="square" lIns="91425" tIns="91425" rIns="91425" bIns="91425" anchor="t" anchorCtr="0">
            <a:normAutofit/>
          </a:bodyPr>
          <a:lstStyle/>
          <a:p>
            <a:pPr marL="0" marR="0" lvl="0" indent="0" algn="just" rtl="0">
              <a:lnSpc>
                <a:spcPct val="115000"/>
              </a:lnSpc>
              <a:spcBef>
                <a:spcPts val="0"/>
              </a:spcBef>
              <a:spcAft>
                <a:spcPts val="0"/>
              </a:spcAft>
              <a:buClr>
                <a:schemeClr val="dk1"/>
              </a:buClr>
              <a:buSzPts val="1400"/>
              <a:buFont typeface="Manrope"/>
              <a:buNone/>
            </a:pPr>
            <a:r>
              <a:rPr lang="en" sz="1300">
                <a:solidFill>
                  <a:schemeClr val="dk1"/>
                </a:solidFill>
                <a:latin typeface="Manrope"/>
                <a:ea typeface="Manrope"/>
                <a:cs typeface="Manrope"/>
                <a:sym typeface="Manrope"/>
              </a:rPr>
              <a:t>With growing demands and cut-throat competitions in the market, a Superstore Giant is seeking your knowledge in understanding what works best for them. They would like to understand which products, regions, categories and customer segments they should target or avoid.</a:t>
            </a:r>
            <a:endParaRPr sz="1300">
              <a:solidFill>
                <a:schemeClr val="dk1"/>
              </a:solidFill>
              <a:latin typeface="Manrope"/>
              <a:ea typeface="Manrope"/>
              <a:cs typeface="Manrope"/>
              <a:sym typeface="Manrope"/>
            </a:endParaRPr>
          </a:p>
          <a:p>
            <a:pPr marL="0" marR="0" lvl="0" indent="0" algn="just" rtl="0">
              <a:lnSpc>
                <a:spcPct val="115000"/>
              </a:lnSpc>
              <a:spcBef>
                <a:spcPts val="0"/>
              </a:spcBef>
              <a:spcAft>
                <a:spcPts val="0"/>
              </a:spcAft>
              <a:buClr>
                <a:schemeClr val="dk1"/>
              </a:buClr>
              <a:buSzPts val="1400"/>
              <a:buFont typeface="Manrope"/>
              <a:buNone/>
            </a:pPr>
            <a:endParaRPr sz="1300">
              <a:solidFill>
                <a:schemeClr val="dk1"/>
              </a:solidFill>
              <a:latin typeface="Manrope"/>
              <a:ea typeface="Manrope"/>
              <a:cs typeface="Manrope"/>
              <a:sym typeface="Manrope"/>
            </a:endParaRPr>
          </a:p>
          <a:p>
            <a:pPr marL="0" marR="0" lvl="0" indent="0" algn="just" rtl="0">
              <a:lnSpc>
                <a:spcPct val="115000"/>
              </a:lnSpc>
              <a:spcBef>
                <a:spcPts val="0"/>
              </a:spcBef>
              <a:spcAft>
                <a:spcPts val="0"/>
              </a:spcAft>
              <a:buClr>
                <a:schemeClr val="dk1"/>
              </a:buClr>
              <a:buSzPts val="1400"/>
              <a:buFont typeface="Manrope"/>
              <a:buNone/>
            </a:pPr>
            <a:r>
              <a:rPr lang="en" sz="1300">
                <a:solidFill>
                  <a:schemeClr val="dk1"/>
                </a:solidFill>
                <a:latin typeface="Manrope"/>
                <a:ea typeface="Manrope"/>
                <a:cs typeface="Manrope"/>
                <a:sym typeface="Manrope"/>
              </a:rPr>
              <a:t>Dataset containing Information related to Sales, Profits and other interesting facts of a Superstore giant.</a:t>
            </a:r>
            <a:endParaRPr sz="1300">
              <a:solidFill>
                <a:schemeClr val="dk1"/>
              </a:solidFill>
              <a:latin typeface="Manrope"/>
              <a:ea typeface="Manrope"/>
              <a:cs typeface="Manrope"/>
              <a:sym typeface="Manrope"/>
            </a:endParaRPr>
          </a:p>
          <a:p>
            <a:pPr marL="0" marR="0" lvl="0" indent="0" algn="just" rtl="0">
              <a:lnSpc>
                <a:spcPct val="115000"/>
              </a:lnSpc>
              <a:spcBef>
                <a:spcPts val="0"/>
              </a:spcBef>
              <a:spcAft>
                <a:spcPts val="0"/>
              </a:spcAft>
              <a:buClr>
                <a:schemeClr val="dk1"/>
              </a:buClr>
              <a:buSzPts val="1400"/>
              <a:buFont typeface="Manrope"/>
              <a:buNone/>
            </a:pPr>
            <a:endParaRPr sz="1300">
              <a:solidFill>
                <a:schemeClr val="dk1"/>
              </a:solidFill>
              <a:latin typeface="Manrope"/>
              <a:ea typeface="Manrope"/>
              <a:cs typeface="Manrope"/>
              <a:sym typeface="Manrope"/>
            </a:endParaRPr>
          </a:p>
          <a:p>
            <a:pPr marL="0" marR="0" lvl="0" indent="0" algn="just" rtl="0">
              <a:lnSpc>
                <a:spcPct val="115000"/>
              </a:lnSpc>
              <a:spcBef>
                <a:spcPts val="0"/>
              </a:spcBef>
              <a:spcAft>
                <a:spcPts val="0"/>
              </a:spcAft>
              <a:buClr>
                <a:schemeClr val="dk1"/>
              </a:buClr>
              <a:buSzPts val="1400"/>
              <a:buFont typeface="Manrope"/>
              <a:buNone/>
            </a:pPr>
            <a:r>
              <a:rPr lang="en" sz="1000" u="sng">
                <a:solidFill>
                  <a:srgbClr val="0000FF"/>
                </a:solidFill>
                <a:latin typeface="Manrope"/>
                <a:ea typeface="Manrope"/>
                <a:cs typeface="Manrope"/>
                <a:sym typeface="Manrope"/>
                <a:hlinkClick r:id="rId3">
                  <a:extLst>
                    <a:ext uri="{A12FA001-AC4F-418D-AE19-62706E023703}">
                      <ahyp:hlinkClr xmlns:ahyp="http://schemas.microsoft.com/office/drawing/2018/hyperlinkcolor" val="tx"/>
                    </a:ext>
                  </a:extLst>
                </a:hlinkClick>
              </a:rPr>
              <a:t>Kaggle: Superstore dataset</a:t>
            </a:r>
            <a:endParaRPr sz="1000">
              <a:solidFill>
                <a:srgbClr val="0000FF"/>
              </a:solidFill>
              <a:latin typeface="Manrope"/>
              <a:ea typeface="Manrope"/>
              <a:cs typeface="Manrope"/>
              <a:sym typeface="Manrope"/>
            </a:endParaRPr>
          </a:p>
        </p:txBody>
      </p:sp>
      <p:grpSp>
        <p:nvGrpSpPr>
          <p:cNvPr id="122" name="Google Shape;122;p12"/>
          <p:cNvGrpSpPr/>
          <p:nvPr/>
        </p:nvGrpSpPr>
        <p:grpSpPr>
          <a:xfrm>
            <a:off x="4644000" y="-1800"/>
            <a:ext cx="4500000" cy="4366800"/>
            <a:chOff x="4644000" y="-1800"/>
            <a:chExt cx="4500000" cy="4366800"/>
          </a:xfrm>
        </p:grpSpPr>
        <p:sp>
          <p:nvSpPr>
            <p:cNvPr id="123" name="Google Shape;123;p12"/>
            <p:cNvSpPr/>
            <p:nvPr/>
          </p:nvSpPr>
          <p:spPr>
            <a:xfrm rot="10800000">
              <a:off x="4714500" y="-1800"/>
              <a:ext cx="4429500" cy="4366800"/>
            </a:xfrm>
            <a:prstGeom prst="rtTriangl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124" name="Google Shape;124;p12"/>
            <p:cNvSpPr/>
            <p:nvPr/>
          </p:nvSpPr>
          <p:spPr>
            <a:xfrm rot="-8100000" flipH="1">
              <a:off x="7674867" y="3729895"/>
              <a:ext cx="995748" cy="114551"/>
            </a:xfrm>
            <a:prstGeom prst="roundRect">
              <a:avLst>
                <a:gd name="adj" fmla="val 50000"/>
              </a:avLst>
            </a:prstGeom>
            <a:solidFill>
              <a:schemeClr val="lt1"/>
            </a:solidFill>
            <a:ln>
              <a:noFill/>
            </a:ln>
          </p:spPr>
          <p:txBody>
            <a:bodyPr spcFirstLastPara="1" wrap="square" lIns="91425" tIns="40675" rIns="91425" bIns="4067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125" name="Google Shape;125;p12"/>
            <p:cNvSpPr/>
            <p:nvPr/>
          </p:nvSpPr>
          <p:spPr>
            <a:xfrm rot="-8100410" flipH="1">
              <a:off x="4984926" y="1546204"/>
              <a:ext cx="1779576" cy="326259"/>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126" name="Google Shape;126;p12"/>
            <p:cNvSpPr/>
            <p:nvPr/>
          </p:nvSpPr>
          <p:spPr>
            <a:xfrm rot="-8100410" flipH="1">
              <a:off x="7200726" y="2135524"/>
              <a:ext cx="1779576" cy="326259"/>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127" name="Google Shape;127;p12"/>
            <p:cNvSpPr/>
            <p:nvPr/>
          </p:nvSpPr>
          <p:spPr>
            <a:xfrm rot="-8100410" flipH="1">
              <a:off x="7199958" y="3051512"/>
              <a:ext cx="1779576" cy="47729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128" name="Google Shape;128;p12"/>
            <p:cNvSpPr/>
            <p:nvPr/>
          </p:nvSpPr>
          <p:spPr>
            <a:xfrm rot="-8100410" flipH="1">
              <a:off x="5127078" y="821312"/>
              <a:ext cx="1779576" cy="47729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129" name="Google Shape;129;p12"/>
            <p:cNvSpPr/>
            <p:nvPr/>
          </p:nvSpPr>
          <p:spPr>
            <a:xfrm rot="10800000" flipH="1">
              <a:off x="4644000" y="737220"/>
              <a:ext cx="1596300" cy="1596300"/>
            </a:xfrm>
            <a:prstGeom prst="ellipse">
              <a:avLst/>
            </a:prstGeom>
            <a:noFill/>
            <a:ln w="9525" cap="flat" cmpd="sng">
              <a:solidFill>
                <a:srgbClr val="F8F8F8"/>
              </a:solidFill>
              <a:prstDash val="lg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130" name="Google Shape;130;p12"/>
            <p:cNvSpPr/>
            <p:nvPr/>
          </p:nvSpPr>
          <p:spPr>
            <a:xfrm rot="-8100000" flipH="1">
              <a:off x="6245667" y="805975"/>
              <a:ext cx="995748" cy="114551"/>
            </a:xfrm>
            <a:prstGeom prst="roundRect">
              <a:avLst>
                <a:gd name="adj" fmla="val 50000"/>
              </a:avLst>
            </a:prstGeom>
            <a:solidFill>
              <a:schemeClr val="lt1"/>
            </a:solidFill>
            <a:ln>
              <a:noFill/>
            </a:ln>
          </p:spPr>
          <p:txBody>
            <a:bodyPr spcFirstLastPara="1" wrap="square" lIns="91425" tIns="40675" rIns="91425" bIns="4067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grpSp>
      <p:pic>
        <p:nvPicPr>
          <p:cNvPr id="131" name="Google Shape;131;p12"/>
          <p:cNvPicPr preferRelativeResize="0"/>
          <p:nvPr/>
        </p:nvPicPr>
        <p:blipFill>
          <a:blip r:embed="rId4">
            <a:alphaModFix/>
          </a:blip>
          <a:stretch>
            <a:fillRect/>
          </a:stretch>
        </p:blipFill>
        <p:spPr>
          <a:xfrm>
            <a:off x="5397550" y="1055150"/>
            <a:ext cx="3033000" cy="3033000"/>
          </a:xfrm>
          <a:prstGeom prst="ellipse">
            <a:avLst/>
          </a:prstGeom>
          <a:noFill/>
          <a:ln w="38100" cap="flat" cmpd="sng">
            <a:solidFill>
              <a:srgbClr val="F8F8F8"/>
            </a:solidFill>
            <a:prstDash val="solid"/>
            <a:round/>
            <a:headEnd type="none" w="sm" len="sm"/>
            <a:tailEnd type="none" w="sm" len="sm"/>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13"/>
          <p:cNvSpPr txBox="1">
            <a:spLocks noGrp="1"/>
          </p:cNvSpPr>
          <p:nvPr>
            <p:ph type="title" idx="4294967295"/>
          </p:nvPr>
        </p:nvSpPr>
        <p:spPr>
          <a:xfrm>
            <a:off x="714240" y="247800"/>
            <a:ext cx="6990900" cy="8187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chemeClr val="dk1"/>
              </a:buClr>
              <a:buSzPts val="3200"/>
              <a:buFont typeface="Archivo Black"/>
              <a:buNone/>
            </a:pPr>
            <a:r>
              <a:rPr lang="en" sz="3200">
                <a:solidFill>
                  <a:schemeClr val="dk1"/>
                </a:solidFill>
                <a:latin typeface="Archivo Black"/>
                <a:ea typeface="Archivo Black"/>
                <a:cs typeface="Archivo Black"/>
                <a:sym typeface="Archivo Black"/>
              </a:rPr>
              <a:t>Metadata</a:t>
            </a:r>
            <a:endParaRPr sz="3200" b="0" i="0" u="none" strike="noStrike" cap="none">
              <a:solidFill>
                <a:schemeClr val="dk1"/>
              </a:solidFill>
              <a:latin typeface="Arial"/>
              <a:ea typeface="Arial"/>
              <a:cs typeface="Arial"/>
              <a:sym typeface="Arial"/>
            </a:endParaRPr>
          </a:p>
        </p:txBody>
      </p:sp>
      <p:sp>
        <p:nvSpPr>
          <p:cNvPr id="137" name="Google Shape;137;p13"/>
          <p:cNvSpPr txBox="1">
            <a:spLocks noGrp="1"/>
          </p:cNvSpPr>
          <p:nvPr>
            <p:ph type="subTitle" idx="4294967295"/>
          </p:nvPr>
        </p:nvSpPr>
        <p:spPr>
          <a:xfrm>
            <a:off x="714250" y="990300"/>
            <a:ext cx="6335400" cy="3945000"/>
          </a:xfrm>
          <a:prstGeom prst="rect">
            <a:avLst/>
          </a:prstGeom>
          <a:noFill/>
          <a:ln>
            <a:noFill/>
          </a:ln>
        </p:spPr>
        <p:txBody>
          <a:bodyPr spcFirstLastPara="1" wrap="square" lIns="91425" tIns="91425" rIns="91425" bIns="91425" anchor="t" anchorCtr="0">
            <a:normAutofit fontScale="85000" lnSpcReduction="20000"/>
          </a:bodyPr>
          <a:lstStyle/>
          <a:p>
            <a:pPr marL="0" lvl="0" indent="0" algn="l" rtl="0">
              <a:lnSpc>
                <a:spcPct val="115000"/>
              </a:lnSpc>
              <a:spcBef>
                <a:spcPts val="0"/>
              </a:spcBef>
              <a:spcAft>
                <a:spcPts val="0"/>
              </a:spcAft>
              <a:buNone/>
            </a:pPr>
            <a:r>
              <a:rPr lang="en" sz="1400">
                <a:solidFill>
                  <a:schemeClr val="dk1"/>
                </a:solidFill>
                <a:latin typeface="Manrope"/>
                <a:ea typeface="Manrope"/>
                <a:cs typeface="Manrope"/>
                <a:sym typeface="Manrope"/>
              </a:rPr>
              <a:t>Row ID		➔ Unique ID for each row.</a:t>
            </a:r>
            <a:endParaRPr sz="1400">
              <a:solidFill>
                <a:schemeClr val="dk1"/>
              </a:solidFill>
              <a:latin typeface="Manrope"/>
              <a:ea typeface="Manrope"/>
              <a:cs typeface="Manrope"/>
              <a:sym typeface="Manrope"/>
            </a:endParaRPr>
          </a:p>
          <a:p>
            <a:pPr marL="0" lvl="0" indent="0" algn="l" rtl="0">
              <a:lnSpc>
                <a:spcPct val="115000"/>
              </a:lnSpc>
              <a:spcBef>
                <a:spcPts val="0"/>
              </a:spcBef>
              <a:spcAft>
                <a:spcPts val="0"/>
              </a:spcAft>
              <a:buNone/>
            </a:pPr>
            <a:r>
              <a:rPr lang="en" sz="1400">
                <a:solidFill>
                  <a:schemeClr val="dk1"/>
                </a:solidFill>
                <a:latin typeface="Manrope"/>
                <a:ea typeface="Manrope"/>
                <a:cs typeface="Manrope"/>
                <a:sym typeface="Manrope"/>
              </a:rPr>
              <a:t>Order ID		➔ Unique Order ID for each Customer.</a:t>
            </a:r>
            <a:endParaRPr sz="1400">
              <a:solidFill>
                <a:schemeClr val="dk1"/>
              </a:solidFill>
              <a:latin typeface="Manrope"/>
              <a:ea typeface="Manrope"/>
              <a:cs typeface="Manrope"/>
              <a:sym typeface="Manrope"/>
            </a:endParaRPr>
          </a:p>
          <a:p>
            <a:pPr marL="0" lvl="0" indent="0" algn="l" rtl="0">
              <a:lnSpc>
                <a:spcPct val="115000"/>
              </a:lnSpc>
              <a:spcBef>
                <a:spcPts val="0"/>
              </a:spcBef>
              <a:spcAft>
                <a:spcPts val="0"/>
              </a:spcAft>
              <a:buNone/>
            </a:pPr>
            <a:r>
              <a:rPr lang="en" sz="1400">
                <a:solidFill>
                  <a:schemeClr val="dk1"/>
                </a:solidFill>
                <a:latin typeface="Manrope"/>
                <a:ea typeface="Manrope"/>
                <a:cs typeface="Manrope"/>
                <a:sym typeface="Manrope"/>
              </a:rPr>
              <a:t>Order Date		➔ Order Date of the product.</a:t>
            </a:r>
            <a:endParaRPr sz="1400">
              <a:solidFill>
                <a:schemeClr val="dk1"/>
              </a:solidFill>
              <a:latin typeface="Manrope"/>
              <a:ea typeface="Manrope"/>
              <a:cs typeface="Manrope"/>
              <a:sym typeface="Manrope"/>
            </a:endParaRPr>
          </a:p>
          <a:p>
            <a:pPr marL="0" lvl="0" indent="0" algn="l" rtl="0">
              <a:lnSpc>
                <a:spcPct val="115000"/>
              </a:lnSpc>
              <a:spcBef>
                <a:spcPts val="0"/>
              </a:spcBef>
              <a:spcAft>
                <a:spcPts val="0"/>
              </a:spcAft>
              <a:buNone/>
            </a:pPr>
            <a:r>
              <a:rPr lang="en" sz="1400">
                <a:solidFill>
                  <a:schemeClr val="dk1"/>
                </a:solidFill>
                <a:latin typeface="Manrope"/>
                <a:ea typeface="Manrope"/>
                <a:cs typeface="Manrope"/>
                <a:sym typeface="Manrope"/>
              </a:rPr>
              <a:t>Ship Date		➔ Shipping Date of the Product.</a:t>
            </a:r>
            <a:endParaRPr sz="1400">
              <a:solidFill>
                <a:schemeClr val="dk1"/>
              </a:solidFill>
              <a:latin typeface="Manrope"/>
              <a:ea typeface="Manrope"/>
              <a:cs typeface="Manrope"/>
              <a:sym typeface="Manrope"/>
            </a:endParaRPr>
          </a:p>
          <a:p>
            <a:pPr marL="0" lvl="0" indent="0" algn="l" rtl="0">
              <a:lnSpc>
                <a:spcPct val="115000"/>
              </a:lnSpc>
              <a:spcBef>
                <a:spcPts val="0"/>
              </a:spcBef>
              <a:spcAft>
                <a:spcPts val="0"/>
              </a:spcAft>
              <a:buNone/>
            </a:pPr>
            <a:r>
              <a:rPr lang="en" sz="1400">
                <a:solidFill>
                  <a:schemeClr val="dk1"/>
                </a:solidFill>
                <a:latin typeface="Manrope"/>
                <a:ea typeface="Manrope"/>
                <a:cs typeface="Manrope"/>
                <a:sym typeface="Manrope"/>
              </a:rPr>
              <a:t>Ship Mode		➔ Shipping Mode specified by the Customer.</a:t>
            </a:r>
            <a:endParaRPr sz="1400">
              <a:solidFill>
                <a:schemeClr val="dk1"/>
              </a:solidFill>
              <a:latin typeface="Manrope"/>
              <a:ea typeface="Manrope"/>
              <a:cs typeface="Manrope"/>
              <a:sym typeface="Manrope"/>
            </a:endParaRPr>
          </a:p>
          <a:p>
            <a:pPr marL="0" lvl="0" indent="0" algn="l" rtl="0">
              <a:lnSpc>
                <a:spcPct val="115000"/>
              </a:lnSpc>
              <a:spcBef>
                <a:spcPts val="0"/>
              </a:spcBef>
              <a:spcAft>
                <a:spcPts val="0"/>
              </a:spcAft>
              <a:buNone/>
            </a:pPr>
            <a:r>
              <a:rPr lang="en" sz="1400">
                <a:solidFill>
                  <a:schemeClr val="dk1"/>
                </a:solidFill>
                <a:latin typeface="Manrope"/>
                <a:ea typeface="Manrope"/>
                <a:cs typeface="Manrope"/>
                <a:sym typeface="Manrope"/>
              </a:rPr>
              <a:t>Customer ID		➔ Unique ID to identify each Customer.</a:t>
            </a:r>
            <a:endParaRPr sz="1400">
              <a:solidFill>
                <a:schemeClr val="dk1"/>
              </a:solidFill>
              <a:latin typeface="Manrope"/>
              <a:ea typeface="Manrope"/>
              <a:cs typeface="Manrope"/>
              <a:sym typeface="Manrope"/>
            </a:endParaRPr>
          </a:p>
          <a:p>
            <a:pPr marL="0" lvl="0" indent="0" algn="l" rtl="0">
              <a:lnSpc>
                <a:spcPct val="115000"/>
              </a:lnSpc>
              <a:spcBef>
                <a:spcPts val="0"/>
              </a:spcBef>
              <a:spcAft>
                <a:spcPts val="0"/>
              </a:spcAft>
              <a:buNone/>
            </a:pPr>
            <a:r>
              <a:rPr lang="en" sz="1400">
                <a:solidFill>
                  <a:schemeClr val="dk1"/>
                </a:solidFill>
                <a:latin typeface="Manrope"/>
                <a:ea typeface="Manrope"/>
                <a:cs typeface="Manrope"/>
                <a:sym typeface="Manrope"/>
              </a:rPr>
              <a:t>Customer Name	➔ Name of the Customer.</a:t>
            </a:r>
            <a:endParaRPr sz="1400">
              <a:solidFill>
                <a:schemeClr val="dk1"/>
              </a:solidFill>
              <a:latin typeface="Manrope"/>
              <a:ea typeface="Manrope"/>
              <a:cs typeface="Manrope"/>
              <a:sym typeface="Manrope"/>
            </a:endParaRPr>
          </a:p>
          <a:p>
            <a:pPr marL="0" lvl="0" indent="0" algn="l" rtl="0">
              <a:lnSpc>
                <a:spcPct val="115000"/>
              </a:lnSpc>
              <a:spcBef>
                <a:spcPts val="0"/>
              </a:spcBef>
              <a:spcAft>
                <a:spcPts val="0"/>
              </a:spcAft>
              <a:buNone/>
            </a:pPr>
            <a:r>
              <a:rPr lang="en" sz="1400">
                <a:solidFill>
                  <a:schemeClr val="dk1"/>
                </a:solidFill>
                <a:latin typeface="Manrope"/>
                <a:ea typeface="Manrope"/>
                <a:cs typeface="Manrope"/>
                <a:sym typeface="Manrope"/>
              </a:rPr>
              <a:t>Segment		➔ The segment where the Customer belongs.</a:t>
            </a:r>
            <a:endParaRPr sz="1400">
              <a:solidFill>
                <a:schemeClr val="dk1"/>
              </a:solidFill>
              <a:latin typeface="Manrope"/>
              <a:ea typeface="Manrope"/>
              <a:cs typeface="Manrope"/>
              <a:sym typeface="Manrope"/>
            </a:endParaRPr>
          </a:p>
          <a:p>
            <a:pPr marL="0" lvl="0" indent="0" algn="l" rtl="0">
              <a:lnSpc>
                <a:spcPct val="115000"/>
              </a:lnSpc>
              <a:spcBef>
                <a:spcPts val="0"/>
              </a:spcBef>
              <a:spcAft>
                <a:spcPts val="0"/>
              </a:spcAft>
              <a:buNone/>
            </a:pPr>
            <a:r>
              <a:rPr lang="en" sz="1400">
                <a:solidFill>
                  <a:schemeClr val="dk1"/>
                </a:solidFill>
                <a:latin typeface="Manrope"/>
                <a:ea typeface="Manrope"/>
                <a:cs typeface="Manrope"/>
                <a:sym typeface="Manrope"/>
              </a:rPr>
              <a:t>Country		➔ Country of residence of the Customer.</a:t>
            </a:r>
            <a:endParaRPr sz="1400">
              <a:solidFill>
                <a:schemeClr val="dk1"/>
              </a:solidFill>
              <a:latin typeface="Manrope"/>
              <a:ea typeface="Manrope"/>
              <a:cs typeface="Manrope"/>
              <a:sym typeface="Manrope"/>
            </a:endParaRPr>
          </a:p>
          <a:p>
            <a:pPr marL="0" lvl="0" indent="0" algn="l" rtl="0">
              <a:lnSpc>
                <a:spcPct val="115000"/>
              </a:lnSpc>
              <a:spcBef>
                <a:spcPts val="0"/>
              </a:spcBef>
              <a:spcAft>
                <a:spcPts val="0"/>
              </a:spcAft>
              <a:buNone/>
            </a:pPr>
            <a:r>
              <a:rPr lang="en" sz="1400">
                <a:solidFill>
                  <a:schemeClr val="dk1"/>
                </a:solidFill>
                <a:latin typeface="Manrope"/>
                <a:ea typeface="Manrope"/>
                <a:cs typeface="Manrope"/>
                <a:sym typeface="Manrope"/>
              </a:rPr>
              <a:t>City			➔ City of residence of of the Customer.</a:t>
            </a:r>
            <a:endParaRPr sz="1400">
              <a:solidFill>
                <a:schemeClr val="dk1"/>
              </a:solidFill>
              <a:latin typeface="Manrope"/>
              <a:ea typeface="Manrope"/>
              <a:cs typeface="Manrope"/>
              <a:sym typeface="Manrope"/>
            </a:endParaRPr>
          </a:p>
          <a:p>
            <a:pPr marL="0" lvl="0" indent="0" algn="l" rtl="0">
              <a:lnSpc>
                <a:spcPct val="115000"/>
              </a:lnSpc>
              <a:spcBef>
                <a:spcPts val="0"/>
              </a:spcBef>
              <a:spcAft>
                <a:spcPts val="0"/>
              </a:spcAft>
              <a:buNone/>
            </a:pPr>
            <a:r>
              <a:rPr lang="en" sz="1400">
                <a:solidFill>
                  <a:schemeClr val="dk1"/>
                </a:solidFill>
                <a:latin typeface="Manrope"/>
                <a:ea typeface="Manrope"/>
                <a:cs typeface="Manrope"/>
                <a:sym typeface="Manrope"/>
              </a:rPr>
              <a:t>State			➔ State of residence of the Customer.</a:t>
            </a:r>
            <a:endParaRPr sz="1400">
              <a:solidFill>
                <a:schemeClr val="dk1"/>
              </a:solidFill>
              <a:latin typeface="Manrope"/>
              <a:ea typeface="Manrope"/>
              <a:cs typeface="Manrope"/>
              <a:sym typeface="Manrope"/>
            </a:endParaRPr>
          </a:p>
          <a:p>
            <a:pPr marL="0" lvl="0" indent="0" algn="l" rtl="0">
              <a:lnSpc>
                <a:spcPct val="115000"/>
              </a:lnSpc>
              <a:spcBef>
                <a:spcPts val="0"/>
              </a:spcBef>
              <a:spcAft>
                <a:spcPts val="0"/>
              </a:spcAft>
              <a:buNone/>
            </a:pPr>
            <a:r>
              <a:rPr lang="en" sz="1400">
                <a:solidFill>
                  <a:schemeClr val="dk1"/>
                </a:solidFill>
                <a:latin typeface="Manrope"/>
                <a:ea typeface="Manrope"/>
                <a:cs typeface="Manrope"/>
                <a:sym typeface="Manrope"/>
              </a:rPr>
              <a:t>Postal Code		➔ Postal Code of every Customer.</a:t>
            </a:r>
            <a:endParaRPr sz="1400">
              <a:solidFill>
                <a:schemeClr val="dk1"/>
              </a:solidFill>
              <a:latin typeface="Manrope"/>
              <a:ea typeface="Manrope"/>
              <a:cs typeface="Manrope"/>
              <a:sym typeface="Manrope"/>
            </a:endParaRPr>
          </a:p>
          <a:p>
            <a:pPr marL="0" lvl="0" indent="0" algn="l" rtl="0">
              <a:lnSpc>
                <a:spcPct val="115000"/>
              </a:lnSpc>
              <a:spcBef>
                <a:spcPts val="0"/>
              </a:spcBef>
              <a:spcAft>
                <a:spcPts val="0"/>
              </a:spcAft>
              <a:buNone/>
            </a:pPr>
            <a:r>
              <a:rPr lang="en" sz="1400">
                <a:solidFill>
                  <a:schemeClr val="dk1"/>
                </a:solidFill>
                <a:latin typeface="Manrope"/>
                <a:ea typeface="Manrope"/>
                <a:cs typeface="Manrope"/>
                <a:sym typeface="Manrope"/>
              </a:rPr>
              <a:t>Region		➔ Region where the Customer belong.</a:t>
            </a:r>
            <a:endParaRPr sz="1400">
              <a:solidFill>
                <a:schemeClr val="dk1"/>
              </a:solidFill>
              <a:latin typeface="Manrope"/>
              <a:ea typeface="Manrope"/>
              <a:cs typeface="Manrope"/>
              <a:sym typeface="Manrope"/>
            </a:endParaRPr>
          </a:p>
          <a:p>
            <a:pPr marL="0" lvl="0" indent="0" algn="l" rtl="0">
              <a:lnSpc>
                <a:spcPct val="115000"/>
              </a:lnSpc>
              <a:spcBef>
                <a:spcPts val="0"/>
              </a:spcBef>
              <a:spcAft>
                <a:spcPts val="0"/>
              </a:spcAft>
              <a:buNone/>
            </a:pPr>
            <a:r>
              <a:rPr lang="en" sz="1400">
                <a:solidFill>
                  <a:schemeClr val="dk1"/>
                </a:solidFill>
                <a:latin typeface="Manrope"/>
                <a:ea typeface="Manrope"/>
                <a:cs typeface="Manrope"/>
                <a:sym typeface="Manrope"/>
              </a:rPr>
              <a:t>Product ID		➔ Unique ID of the Product.</a:t>
            </a:r>
            <a:endParaRPr sz="1400">
              <a:solidFill>
                <a:schemeClr val="dk1"/>
              </a:solidFill>
              <a:latin typeface="Manrope"/>
              <a:ea typeface="Manrope"/>
              <a:cs typeface="Manrope"/>
              <a:sym typeface="Manrope"/>
            </a:endParaRPr>
          </a:p>
          <a:p>
            <a:pPr marL="0" lvl="0" indent="0" algn="l" rtl="0">
              <a:lnSpc>
                <a:spcPct val="115000"/>
              </a:lnSpc>
              <a:spcBef>
                <a:spcPts val="0"/>
              </a:spcBef>
              <a:spcAft>
                <a:spcPts val="0"/>
              </a:spcAft>
              <a:buNone/>
            </a:pPr>
            <a:r>
              <a:rPr lang="en" sz="1400">
                <a:solidFill>
                  <a:schemeClr val="dk1"/>
                </a:solidFill>
                <a:latin typeface="Manrope"/>
                <a:ea typeface="Manrope"/>
                <a:cs typeface="Manrope"/>
                <a:sym typeface="Manrope"/>
              </a:rPr>
              <a:t>Category		➔ Category of the product ordered.</a:t>
            </a:r>
            <a:endParaRPr sz="1400">
              <a:solidFill>
                <a:schemeClr val="dk1"/>
              </a:solidFill>
              <a:latin typeface="Manrope"/>
              <a:ea typeface="Manrope"/>
              <a:cs typeface="Manrope"/>
              <a:sym typeface="Manrope"/>
            </a:endParaRPr>
          </a:p>
          <a:p>
            <a:pPr marL="0" lvl="0" indent="0" algn="l" rtl="0">
              <a:lnSpc>
                <a:spcPct val="115000"/>
              </a:lnSpc>
              <a:spcBef>
                <a:spcPts val="0"/>
              </a:spcBef>
              <a:spcAft>
                <a:spcPts val="0"/>
              </a:spcAft>
              <a:buNone/>
            </a:pPr>
            <a:r>
              <a:rPr lang="en" sz="1400">
                <a:solidFill>
                  <a:schemeClr val="dk1"/>
                </a:solidFill>
                <a:latin typeface="Manrope"/>
                <a:ea typeface="Manrope"/>
                <a:cs typeface="Manrope"/>
                <a:sym typeface="Manrope"/>
              </a:rPr>
              <a:t>Sub-Category	➔ Sub-Category of the product ordered.</a:t>
            </a:r>
            <a:endParaRPr sz="1400">
              <a:solidFill>
                <a:schemeClr val="dk1"/>
              </a:solidFill>
              <a:latin typeface="Manrope"/>
              <a:ea typeface="Manrope"/>
              <a:cs typeface="Manrope"/>
              <a:sym typeface="Manrope"/>
            </a:endParaRPr>
          </a:p>
          <a:p>
            <a:pPr marL="0" lvl="0" indent="0" algn="l" rtl="0">
              <a:lnSpc>
                <a:spcPct val="115000"/>
              </a:lnSpc>
              <a:spcBef>
                <a:spcPts val="0"/>
              </a:spcBef>
              <a:spcAft>
                <a:spcPts val="0"/>
              </a:spcAft>
              <a:buNone/>
            </a:pPr>
            <a:r>
              <a:rPr lang="en" sz="1400">
                <a:solidFill>
                  <a:schemeClr val="dk1"/>
                </a:solidFill>
                <a:latin typeface="Manrope"/>
                <a:ea typeface="Manrope"/>
                <a:cs typeface="Manrope"/>
                <a:sym typeface="Manrope"/>
              </a:rPr>
              <a:t>Product Name	➔ Name of the Product</a:t>
            </a:r>
            <a:endParaRPr sz="1400">
              <a:solidFill>
                <a:schemeClr val="dk1"/>
              </a:solidFill>
              <a:latin typeface="Manrope"/>
              <a:ea typeface="Manrope"/>
              <a:cs typeface="Manrope"/>
              <a:sym typeface="Manrope"/>
            </a:endParaRPr>
          </a:p>
          <a:p>
            <a:pPr marL="0" lvl="0" indent="0" algn="l" rtl="0">
              <a:lnSpc>
                <a:spcPct val="115000"/>
              </a:lnSpc>
              <a:spcBef>
                <a:spcPts val="0"/>
              </a:spcBef>
              <a:spcAft>
                <a:spcPts val="0"/>
              </a:spcAft>
              <a:buNone/>
            </a:pPr>
            <a:r>
              <a:rPr lang="en" sz="1400">
                <a:solidFill>
                  <a:schemeClr val="dk1"/>
                </a:solidFill>
                <a:latin typeface="Manrope"/>
                <a:ea typeface="Manrope"/>
                <a:cs typeface="Manrope"/>
                <a:sym typeface="Manrope"/>
              </a:rPr>
              <a:t>Sales			➔ Sales of the Product.</a:t>
            </a:r>
            <a:endParaRPr sz="1400">
              <a:solidFill>
                <a:schemeClr val="dk1"/>
              </a:solidFill>
              <a:latin typeface="Manrope"/>
              <a:ea typeface="Manrope"/>
              <a:cs typeface="Manrope"/>
              <a:sym typeface="Manrope"/>
            </a:endParaRPr>
          </a:p>
          <a:p>
            <a:pPr marL="0" lvl="0" indent="0" algn="l" rtl="0">
              <a:lnSpc>
                <a:spcPct val="115000"/>
              </a:lnSpc>
              <a:spcBef>
                <a:spcPts val="0"/>
              </a:spcBef>
              <a:spcAft>
                <a:spcPts val="0"/>
              </a:spcAft>
              <a:buNone/>
            </a:pPr>
            <a:r>
              <a:rPr lang="en" sz="1400">
                <a:solidFill>
                  <a:schemeClr val="dk1"/>
                </a:solidFill>
                <a:latin typeface="Manrope"/>
                <a:ea typeface="Manrope"/>
                <a:cs typeface="Manrope"/>
                <a:sym typeface="Manrope"/>
              </a:rPr>
              <a:t>Quantity		➔ Quantity of the Product.</a:t>
            </a:r>
            <a:endParaRPr sz="1400">
              <a:solidFill>
                <a:schemeClr val="dk1"/>
              </a:solidFill>
              <a:latin typeface="Manrope"/>
              <a:ea typeface="Manrope"/>
              <a:cs typeface="Manrope"/>
              <a:sym typeface="Manrope"/>
            </a:endParaRPr>
          </a:p>
          <a:p>
            <a:pPr marL="0" lvl="0" indent="0" algn="l" rtl="0">
              <a:lnSpc>
                <a:spcPct val="115000"/>
              </a:lnSpc>
              <a:spcBef>
                <a:spcPts val="0"/>
              </a:spcBef>
              <a:spcAft>
                <a:spcPts val="0"/>
              </a:spcAft>
              <a:buNone/>
            </a:pPr>
            <a:r>
              <a:rPr lang="en" sz="1400">
                <a:solidFill>
                  <a:schemeClr val="dk1"/>
                </a:solidFill>
                <a:latin typeface="Manrope"/>
                <a:ea typeface="Manrope"/>
                <a:cs typeface="Manrope"/>
                <a:sym typeface="Manrope"/>
              </a:rPr>
              <a:t>Discount		➔ Discount provided.</a:t>
            </a:r>
            <a:endParaRPr sz="1400">
              <a:solidFill>
                <a:schemeClr val="dk1"/>
              </a:solidFill>
              <a:latin typeface="Manrope"/>
              <a:ea typeface="Manrope"/>
              <a:cs typeface="Manrope"/>
              <a:sym typeface="Manrope"/>
            </a:endParaRPr>
          </a:p>
          <a:p>
            <a:pPr marL="0" lvl="0" indent="0" algn="l" rtl="0">
              <a:lnSpc>
                <a:spcPct val="115000"/>
              </a:lnSpc>
              <a:spcBef>
                <a:spcPts val="0"/>
              </a:spcBef>
              <a:spcAft>
                <a:spcPts val="0"/>
              </a:spcAft>
              <a:buNone/>
            </a:pPr>
            <a:r>
              <a:rPr lang="en" sz="1400">
                <a:solidFill>
                  <a:schemeClr val="dk1"/>
                </a:solidFill>
                <a:latin typeface="Manrope"/>
                <a:ea typeface="Manrope"/>
                <a:cs typeface="Manrope"/>
                <a:sym typeface="Manrope"/>
              </a:rPr>
              <a:t>Profit			➔ Profit/Loss incurred.</a:t>
            </a:r>
            <a:endParaRPr sz="1400">
              <a:solidFill>
                <a:schemeClr val="dk1"/>
              </a:solidFill>
              <a:latin typeface="Manrope"/>
              <a:ea typeface="Manrope"/>
              <a:cs typeface="Manrope"/>
              <a:sym typeface="Manrope"/>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grpSp>
        <p:nvGrpSpPr>
          <p:cNvPr id="142" name="Google Shape;142;p14"/>
          <p:cNvGrpSpPr/>
          <p:nvPr/>
        </p:nvGrpSpPr>
        <p:grpSpPr>
          <a:xfrm>
            <a:off x="3978720" y="6840"/>
            <a:ext cx="5164200" cy="5143320"/>
            <a:chOff x="3978720" y="6840"/>
            <a:chExt cx="5164200" cy="5143320"/>
          </a:xfrm>
        </p:grpSpPr>
        <p:sp>
          <p:nvSpPr>
            <p:cNvPr id="143" name="Google Shape;143;p14"/>
            <p:cNvSpPr/>
            <p:nvPr/>
          </p:nvSpPr>
          <p:spPr>
            <a:xfrm flipH="1">
              <a:off x="3978720" y="6840"/>
              <a:ext cx="5164200" cy="5143320"/>
            </a:xfrm>
            <a:prstGeom prst="rtTriangl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144" name="Google Shape;144;p14"/>
            <p:cNvSpPr/>
            <p:nvPr/>
          </p:nvSpPr>
          <p:spPr>
            <a:xfrm rot="-2699400">
              <a:off x="4520880" y="3647520"/>
              <a:ext cx="1779480" cy="32616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145" name="Google Shape;145;p14"/>
            <p:cNvSpPr/>
            <p:nvPr/>
          </p:nvSpPr>
          <p:spPr>
            <a:xfrm rot="-2699400">
              <a:off x="7184160" y="2245320"/>
              <a:ext cx="1779480" cy="32616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146" name="Google Shape;146;p14"/>
            <p:cNvSpPr/>
            <p:nvPr/>
          </p:nvSpPr>
          <p:spPr>
            <a:xfrm rot="-2699400">
              <a:off x="6716520" y="1166760"/>
              <a:ext cx="1779480" cy="47736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147" name="Google Shape;147;p14"/>
            <p:cNvSpPr/>
            <p:nvPr/>
          </p:nvSpPr>
          <p:spPr>
            <a:xfrm rot="-2699400">
              <a:off x="5940360" y="3571560"/>
              <a:ext cx="1779480" cy="47736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148" name="Google Shape;148;p14"/>
            <p:cNvSpPr/>
            <p:nvPr/>
          </p:nvSpPr>
          <p:spPr>
            <a:xfrm>
              <a:off x="6778080" y="2891160"/>
              <a:ext cx="1596240" cy="1596240"/>
            </a:xfrm>
            <a:prstGeom prst="ellipse">
              <a:avLst/>
            </a:prstGeom>
            <a:noFill/>
            <a:ln w="9525" cap="flat" cmpd="sng">
              <a:solidFill>
                <a:srgbClr val="F8F8F8"/>
              </a:solidFill>
              <a:prstDash val="lg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grpSp>
      <p:sp>
        <p:nvSpPr>
          <p:cNvPr id="149" name="Google Shape;149;p14"/>
          <p:cNvSpPr txBox="1">
            <a:spLocks noGrp="1"/>
          </p:cNvSpPr>
          <p:nvPr>
            <p:ph type="title" idx="4294967295"/>
          </p:nvPr>
        </p:nvSpPr>
        <p:spPr>
          <a:xfrm>
            <a:off x="733320" y="1971720"/>
            <a:ext cx="4409640" cy="1361880"/>
          </a:xfrm>
          <a:prstGeom prst="rect">
            <a:avLst/>
          </a:prstGeom>
          <a:noFill/>
          <a:ln>
            <a:noFill/>
          </a:ln>
        </p:spPr>
        <p:txBody>
          <a:bodyPr spcFirstLastPara="1" wrap="square" lIns="91425" tIns="91425" rIns="91425" bIns="91425" anchor="b" anchorCtr="0">
            <a:normAutofit/>
          </a:bodyPr>
          <a:lstStyle/>
          <a:p>
            <a:pPr marL="0" marR="0" lvl="0" indent="0" algn="l" rtl="0">
              <a:lnSpc>
                <a:spcPct val="100000"/>
              </a:lnSpc>
              <a:spcBef>
                <a:spcPts val="0"/>
              </a:spcBef>
              <a:spcAft>
                <a:spcPts val="0"/>
              </a:spcAft>
              <a:buClr>
                <a:schemeClr val="dk1"/>
              </a:buClr>
              <a:buSzPts val="3200"/>
              <a:buFont typeface="Archivo Black"/>
              <a:buNone/>
            </a:pPr>
            <a:r>
              <a:rPr lang="en" sz="3200" b="0" i="0" u="none" strike="noStrike" cap="none">
                <a:solidFill>
                  <a:schemeClr val="dk1"/>
                </a:solidFill>
                <a:latin typeface="Archivo Black"/>
                <a:ea typeface="Archivo Black"/>
                <a:cs typeface="Archivo Black"/>
                <a:sym typeface="Archivo Black"/>
              </a:rPr>
              <a:t>Methods </a:t>
            </a:r>
            <a:r>
              <a:rPr lang="en" sz="3200">
                <a:solidFill>
                  <a:schemeClr val="dk1"/>
                </a:solidFill>
                <a:latin typeface="Archivo Black"/>
                <a:ea typeface="Archivo Black"/>
                <a:cs typeface="Archivo Black"/>
                <a:sym typeface="Archivo Black"/>
              </a:rPr>
              <a:t>and Tools</a:t>
            </a:r>
            <a:endParaRPr sz="3200" b="0" i="0" u="none" strike="noStrike" cap="none">
              <a:solidFill>
                <a:schemeClr val="dk1"/>
              </a:solidFill>
              <a:latin typeface="Arial"/>
              <a:ea typeface="Arial"/>
              <a:cs typeface="Arial"/>
              <a:sym typeface="Arial"/>
            </a:endParaRPr>
          </a:p>
        </p:txBody>
      </p:sp>
      <p:sp>
        <p:nvSpPr>
          <p:cNvPr id="150" name="Google Shape;150;p14"/>
          <p:cNvSpPr txBox="1">
            <a:spLocks noGrp="1"/>
          </p:cNvSpPr>
          <p:nvPr>
            <p:ph type="title" idx="4294967295"/>
          </p:nvPr>
        </p:nvSpPr>
        <p:spPr>
          <a:xfrm>
            <a:off x="790560" y="542880"/>
            <a:ext cx="1047240" cy="1333080"/>
          </a:xfrm>
          <a:prstGeom prst="rect">
            <a:avLst/>
          </a:prstGeom>
          <a:solidFill>
            <a:schemeClr val="lt2"/>
          </a:solidFill>
          <a:ln>
            <a:noFill/>
          </a:ln>
        </p:spPr>
        <p:txBody>
          <a:bodyPr spcFirstLastPara="1" wrap="square" lIns="91425" tIns="91425" rIns="91425" bIns="91425" anchor="ctr" anchorCtr="0">
            <a:normAutofit/>
          </a:bodyPr>
          <a:lstStyle/>
          <a:p>
            <a:pPr marL="0" marR="0" lvl="0" indent="0" algn="ctr" rtl="0">
              <a:lnSpc>
                <a:spcPct val="100000"/>
              </a:lnSpc>
              <a:spcBef>
                <a:spcPts val="0"/>
              </a:spcBef>
              <a:spcAft>
                <a:spcPts val="0"/>
              </a:spcAft>
              <a:buClr>
                <a:schemeClr val="dk1"/>
              </a:buClr>
              <a:buSzPts val="4500"/>
              <a:buFont typeface="Archivo Black"/>
              <a:buNone/>
            </a:pPr>
            <a:r>
              <a:rPr lang="en" sz="4500" b="0" i="0" u="none" strike="noStrike" cap="none">
                <a:solidFill>
                  <a:schemeClr val="dk1"/>
                </a:solidFill>
                <a:latin typeface="Archivo Black"/>
                <a:ea typeface="Archivo Black"/>
                <a:cs typeface="Archivo Black"/>
                <a:sym typeface="Archivo Black"/>
              </a:rPr>
              <a:t>02</a:t>
            </a:r>
            <a:endParaRPr sz="4500" b="0" i="0" u="none" strike="noStrike" cap="none">
              <a:solidFill>
                <a:schemeClr val="dk1"/>
              </a:solidFill>
              <a:latin typeface="Arial"/>
              <a:ea typeface="Arial"/>
              <a:cs typeface="Arial"/>
              <a:sym typeface="Arial"/>
            </a:endParaRPr>
          </a:p>
        </p:txBody>
      </p:sp>
      <p:sp>
        <p:nvSpPr>
          <p:cNvPr id="151" name="Google Shape;151;p14"/>
          <p:cNvSpPr/>
          <p:nvPr/>
        </p:nvSpPr>
        <p:spPr>
          <a:xfrm>
            <a:off x="5397480" y="1055160"/>
            <a:ext cx="3033000" cy="3033000"/>
          </a:xfrm>
          <a:prstGeom prst="ellipse">
            <a:avLst/>
          </a:prstGeom>
          <a:blipFill rotWithShape="1">
            <a:blip r:embed="rId3">
              <a:alphaModFix/>
            </a:blip>
            <a:stretch>
              <a:fillRect/>
            </a:stretch>
          </a:blipFill>
          <a:ln w="38100" cap="flat" cmpd="sng">
            <a:solidFill>
              <a:srgbClr val="F8F8F8"/>
            </a:solidFill>
            <a:prstDash val="solid"/>
            <a:round/>
            <a:headEnd type="none" w="sm" len="sm"/>
            <a:tailEnd type="none" w="sm" len="sm"/>
          </a:ln>
        </p:spPr>
        <p:txBody>
          <a:bodyPr spcFirstLastPara="1" wrap="square" lIns="90000" tIns="45000" rIns="90000" bIns="45000" anchor="t" anchorCtr="0">
            <a:noAutofit/>
          </a:bodyPr>
          <a:lstStyle/>
          <a:p>
            <a:pPr marL="0" marR="0" lvl="0" indent="0" algn="l" rtl="0">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grpSp>
        <p:nvGrpSpPr>
          <p:cNvPr id="152" name="Google Shape;152;p14"/>
          <p:cNvGrpSpPr/>
          <p:nvPr/>
        </p:nvGrpSpPr>
        <p:grpSpPr>
          <a:xfrm>
            <a:off x="5405271" y="1044231"/>
            <a:ext cx="3159978" cy="3290658"/>
            <a:chOff x="5405271" y="1044231"/>
            <a:chExt cx="3159978" cy="3290658"/>
          </a:xfrm>
        </p:grpSpPr>
        <p:sp>
          <p:nvSpPr>
            <p:cNvPr id="153" name="Google Shape;153;p14"/>
            <p:cNvSpPr/>
            <p:nvPr/>
          </p:nvSpPr>
          <p:spPr>
            <a:xfrm rot="-2700000">
              <a:off x="7674840" y="1379520"/>
              <a:ext cx="995760" cy="114480"/>
            </a:xfrm>
            <a:prstGeom prst="roundRect">
              <a:avLst>
                <a:gd name="adj" fmla="val 50000"/>
              </a:avLst>
            </a:prstGeom>
            <a:solidFill>
              <a:schemeClr val="lt1"/>
            </a:solidFill>
            <a:ln>
              <a:noFill/>
            </a:ln>
          </p:spPr>
          <p:txBody>
            <a:bodyPr spcFirstLastPara="1" wrap="square" lIns="91425" tIns="40675" rIns="91425" bIns="4067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154" name="Google Shape;154;p14"/>
            <p:cNvSpPr/>
            <p:nvPr/>
          </p:nvSpPr>
          <p:spPr>
            <a:xfrm rot="-2700000">
              <a:off x="5299920" y="3885120"/>
              <a:ext cx="995760" cy="114480"/>
            </a:xfrm>
            <a:prstGeom prst="roundRect">
              <a:avLst>
                <a:gd name="adj" fmla="val 50000"/>
              </a:avLst>
            </a:prstGeom>
            <a:solidFill>
              <a:schemeClr val="lt1"/>
            </a:solidFill>
            <a:ln>
              <a:noFill/>
            </a:ln>
          </p:spPr>
          <p:txBody>
            <a:bodyPr spcFirstLastPara="1" wrap="square" lIns="91425" tIns="40675" rIns="91425" bIns="4067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5"/>
          <p:cNvSpPr txBox="1">
            <a:spLocks noGrp="1"/>
          </p:cNvSpPr>
          <p:nvPr>
            <p:ph type="title" idx="4294967295"/>
          </p:nvPr>
        </p:nvSpPr>
        <p:spPr>
          <a:xfrm>
            <a:off x="714240" y="171600"/>
            <a:ext cx="6990900" cy="8187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chemeClr val="dk1"/>
              </a:buClr>
              <a:buSzPts val="3200"/>
              <a:buFont typeface="Archivo Black"/>
              <a:buNone/>
            </a:pPr>
            <a:r>
              <a:rPr lang="en" sz="3200">
                <a:solidFill>
                  <a:schemeClr val="dk1"/>
                </a:solidFill>
                <a:latin typeface="Archivo Black"/>
                <a:ea typeface="Archivo Black"/>
                <a:cs typeface="Archivo Black"/>
                <a:sym typeface="Archivo Black"/>
              </a:rPr>
              <a:t>RFM Analysis</a:t>
            </a:r>
            <a:endParaRPr sz="3200" b="0" i="0" u="none" strike="noStrike" cap="none">
              <a:solidFill>
                <a:schemeClr val="dk1"/>
              </a:solidFill>
              <a:latin typeface="Arial"/>
              <a:ea typeface="Arial"/>
              <a:cs typeface="Arial"/>
              <a:sym typeface="Arial"/>
            </a:endParaRPr>
          </a:p>
        </p:txBody>
      </p:sp>
      <p:sp>
        <p:nvSpPr>
          <p:cNvPr id="160" name="Google Shape;160;p15"/>
          <p:cNvSpPr txBox="1">
            <a:spLocks noGrp="1"/>
          </p:cNvSpPr>
          <p:nvPr>
            <p:ph type="subTitle" idx="4294967295"/>
          </p:nvPr>
        </p:nvSpPr>
        <p:spPr>
          <a:xfrm>
            <a:off x="714250" y="914275"/>
            <a:ext cx="6654600" cy="818700"/>
          </a:xfrm>
          <a:prstGeom prst="rect">
            <a:avLst/>
          </a:prstGeom>
          <a:noFill/>
          <a:ln>
            <a:noFill/>
          </a:ln>
        </p:spPr>
        <p:txBody>
          <a:bodyPr spcFirstLastPara="1" wrap="square" lIns="91425" tIns="91425" rIns="91425" bIns="91425" anchor="t" anchorCtr="0">
            <a:normAutofit/>
          </a:bodyPr>
          <a:lstStyle/>
          <a:p>
            <a:pPr marL="0" marR="0" lvl="0" indent="0" algn="l" rtl="0">
              <a:lnSpc>
                <a:spcPct val="115000"/>
              </a:lnSpc>
              <a:spcBef>
                <a:spcPts val="0"/>
              </a:spcBef>
              <a:spcAft>
                <a:spcPts val="0"/>
              </a:spcAft>
              <a:buClr>
                <a:schemeClr val="dk1"/>
              </a:buClr>
              <a:buSzPts val="1400"/>
              <a:buFont typeface="Manrope"/>
              <a:buNone/>
            </a:pPr>
            <a:r>
              <a:rPr lang="en" sz="1300">
                <a:solidFill>
                  <a:schemeClr val="dk1"/>
                </a:solidFill>
                <a:latin typeface="Manrope"/>
                <a:ea typeface="Manrope"/>
                <a:cs typeface="Manrope"/>
                <a:sym typeface="Manrope"/>
              </a:rPr>
              <a:t>Recency, Frequency, and Monetary (RFM) analysis is a powerful marketing technique used to segment customers based on their purchasing behavior.</a:t>
            </a:r>
            <a:endParaRPr sz="1300" b="0" i="0" u="none" strike="noStrike" cap="none">
              <a:solidFill>
                <a:srgbClr val="000000"/>
              </a:solidFill>
              <a:latin typeface="Noto Sans Symbols"/>
              <a:ea typeface="Noto Sans Symbols"/>
              <a:cs typeface="Noto Sans Symbols"/>
              <a:sym typeface="Noto Sans Symbols"/>
            </a:endParaRPr>
          </a:p>
        </p:txBody>
      </p:sp>
      <p:graphicFrame>
        <p:nvGraphicFramePr>
          <p:cNvPr id="161" name="Google Shape;161;p15"/>
          <p:cNvGraphicFramePr/>
          <p:nvPr/>
        </p:nvGraphicFramePr>
        <p:xfrm>
          <a:off x="798025" y="1621025"/>
          <a:ext cx="3000000" cy="3000000"/>
        </p:xfrm>
        <a:graphic>
          <a:graphicData uri="http://schemas.openxmlformats.org/drawingml/2006/table">
            <a:tbl>
              <a:tblPr>
                <a:noFill/>
                <a:tableStyleId>{E69FD0F1-31C1-40A5-956F-1FC8384C8D49}</a:tableStyleId>
              </a:tblPr>
              <a:tblGrid>
                <a:gridCol w="1042500">
                  <a:extLst>
                    <a:ext uri="{9D8B030D-6E8A-4147-A177-3AD203B41FA5}">
                      <a16:colId xmlns:a16="http://schemas.microsoft.com/office/drawing/2014/main" val="20000"/>
                    </a:ext>
                  </a:extLst>
                </a:gridCol>
                <a:gridCol w="2700000">
                  <a:extLst>
                    <a:ext uri="{9D8B030D-6E8A-4147-A177-3AD203B41FA5}">
                      <a16:colId xmlns:a16="http://schemas.microsoft.com/office/drawing/2014/main" val="20001"/>
                    </a:ext>
                  </a:extLst>
                </a:gridCol>
                <a:gridCol w="3432075">
                  <a:extLst>
                    <a:ext uri="{9D8B030D-6E8A-4147-A177-3AD203B41FA5}">
                      <a16:colId xmlns:a16="http://schemas.microsoft.com/office/drawing/2014/main" val="20002"/>
                    </a:ext>
                  </a:extLst>
                </a:gridCol>
              </a:tblGrid>
              <a:tr h="284425">
                <a:tc>
                  <a:txBody>
                    <a:bodyPr/>
                    <a:lstStyle/>
                    <a:p>
                      <a:pPr marL="0" lvl="0" indent="0" algn="ctr" rtl="0">
                        <a:spcBef>
                          <a:spcPts val="0"/>
                        </a:spcBef>
                        <a:spcAft>
                          <a:spcPts val="0"/>
                        </a:spcAft>
                        <a:buNone/>
                      </a:pPr>
                      <a:r>
                        <a:rPr lang="en" sz="1100" b="1">
                          <a:solidFill>
                            <a:schemeClr val="lt1"/>
                          </a:solidFill>
                        </a:rPr>
                        <a:t>Component</a:t>
                      </a:r>
                      <a:endParaRPr sz="1100" b="1">
                        <a:solidFill>
                          <a:schemeClr val="lt1"/>
                        </a:solidFill>
                      </a:endParaRPr>
                    </a:p>
                  </a:txBody>
                  <a:tcPr marL="91425" marR="91425" marT="91425" marB="91425">
                    <a:lnB w="9525" cap="flat" cmpd="sng">
                      <a:solidFill>
                        <a:srgbClr val="9E9E9E"/>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1100" b="1">
                          <a:solidFill>
                            <a:schemeClr val="lt1"/>
                          </a:solidFill>
                        </a:rPr>
                        <a:t>Meaning</a:t>
                      </a:r>
                      <a:endParaRPr sz="1100" b="1">
                        <a:solidFill>
                          <a:schemeClr val="lt1"/>
                        </a:solidFill>
                      </a:endParaRPr>
                    </a:p>
                  </a:txBody>
                  <a:tcPr marL="91425" marR="91425" marT="91425" marB="91425">
                    <a:solidFill>
                      <a:schemeClr val="dk1"/>
                    </a:solidFill>
                  </a:tcPr>
                </a:tc>
                <a:tc>
                  <a:txBody>
                    <a:bodyPr/>
                    <a:lstStyle/>
                    <a:p>
                      <a:pPr marL="0" lvl="0" indent="0" algn="ctr" rtl="0">
                        <a:spcBef>
                          <a:spcPts val="0"/>
                        </a:spcBef>
                        <a:spcAft>
                          <a:spcPts val="0"/>
                        </a:spcAft>
                        <a:buNone/>
                      </a:pPr>
                      <a:r>
                        <a:rPr lang="en" sz="1100" b="1">
                          <a:solidFill>
                            <a:schemeClr val="lt1"/>
                          </a:solidFill>
                        </a:rPr>
                        <a:t>Example</a:t>
                      </a:r>
                      <a:endParaRPr sz="1100" b="1">
                        <a:solidFill>
                          <a:schemeClr val="lt1"/>
                        </a:solidFill>
                      </a:endParaRPr>
                    </a:p>
                  </a:txBody>
                  <a:tcPr marL="91425" marR="91425" marT="91425" marB="91425">
                    <a:solidFill>
                      <a:schemeClr val="dk1"/>
                    </a:solidFill>
                  </a:tcPr>
                </a:tc>
                <a:extLst>
                  <a:ext uri="{0D108BD9-81ED-4DB2-BD59-A6C34878D82A}">
                    <a16:rowId xmlns:a16="http://schemas.microsoft.com/office/drawing/2014/main" val="10000"/>
                  </a:ext>
                </a:extLst>
              </a:tr>
              <a:tr h="828650">
                <a:tc>
                  <a:txBody>
                    <a:bodyPr/>
                    <a:lstStyle/>
                    <a:p>
                      <a:pPr marL="0" lvl="0" indent="0" algn="l" rtl="0">
                        <a:spcBef>
                          <a:spcPts val="0"/>
                        </a:spcBef>
                        <a:spcAft>
                          <a:spcPts val="0"/>
                        </a:spcAft>
                        <a:buNone/>
                      </a:pPr>
                      <a:r>
                        <a:rPr lang="en" sz="1100"/>
                        <a:t>Recency</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100"/>
                        <a:t>How recently a customer made a purchase. Customers who purchased more recently are more likely to respond to promotions or re-engage.</a:t>
                      </a:r>
                      <a:endParaRPr sz="1100"/>
                    </a:p>
                  </a:txBody>
                  <a:tcPr marL="91425" marR="91425" marT="91425" marB="91425">
                    <a:lnL w="9525" cap="flat" cmpd="sng">
                      <a:solidFill>
                        <a:srgbClr val="9E9E9E"/>
                      </a:solidFill>
                      <a:prstDash val="solid"/>
                      <a:round/>
                      <a:headEnd type="none" w="sm" len="sm"/>
                      <a:tailEnd type="none" w="sm" len="sm"/>
                    </a:lnL>
                  </a:tcPr>
                </a:tc>
                <a:tc>
                  <a:txBody>
                    <a:bodyPr/>
                    <a:lstStyle/>
                    <a:p>
                      <a:pPr marL="0" lvl="0" indent="0" algn="l" rtl="0">
                        <a:spcBef>
                          <a:spcPts val="0"/>
                        </a:spcBef>
                        <a:spcAft>
                          <a:spcPts val="0"/>
                        </a:spcAft>
                        <a:buNone/>
                      </a:pPr>
                      <a:r>
                        <a:rPr lang="en" sz="1100"/>
                        <a:t>Customer A last purchased 5 days ago → high Recency score</a:t>
                      </a:r>
                      <a:endParaRPr sz="1100"/>
                    </a:p>
                    <a:p>
                      <a:pPr marL="0" lvl="0" indent="0" algn="l" rtl="0">
                        <a:spcBef>
                          <a:spcPts val="0"/>
                        </a:spcBef>
                        <a:spcAft>
                          <a:spcPts val="0"/>
                        </a:spcAft>
                        <a:buNone/>
                      </a:pPr>
                      <a:r>
                        <a:rPr lang="en" sz="1100"/>
                        <a:t>Customer B last purchased 300 days ago → low Recency score</a:t>
                      </a:r>
                      <a:endParaRPr sz="1100"/>
                    </a:p>
                  </a:txBody>
                  <a:tcPr marL="91425" marR="91425" marT="91425" marB="91425"/>
                </a:tc>
                <a:extLst>
                  <a:ext uri="{0D108BD9-81ED-4DB2-BD59-A6C34878D82A}">
                    <a16:rowId xmlns:a16="http://schemas.microsoft.com/office/drawing/2014/main" val="10001"/>
                  </a:ext>
                </a:extLst>
              </a:tr>
              <a:tr h="692575">
                <a:tc>
                  <a:txBody>
                    <a:bodyPr/>
                    <a:lstStyle/>
                    <a:p>
                      <a:pPr marL="0" lvl="0" indent="0" algn="l" rtl="0">
                        <a:spcBef>
                          <a:spcPts val="0"/>
                        </a:spcBef>
                        <a:spcAft>
                          <a:spcPts val="0"/>
                        </a:spcAft>
                        <a:buNone/>
                      </a:pPr>
                      <a:r>
                        <a:rPr lang="en" sz="1100"/>
                        <a:t>Frequency</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100"/>
                        <a:t>How often a customer makes a purchase in a given period. Frequent customers are often loyal and more engaged with the brand.</a:t>
                      </a:r>
                      <a:endParaRPr sz="1100"/>
                    </a:p>
                  </a:txBody>
                  <a:tcPr marL="91425" marR="91425" marT="91425" marB="91425">
                    <a:lnL w="9525" cap="flat" cmpd="sng">
                      <a:solidFill>
                        <a:srgbClr val="9E9E9E"/>
                      </a:solidFill>
                      <a:prstDash val="solid"/>
                      <a:round/>
                      <a:headEnd type="none" w="sm" len="sm"/>
                      <a:tailEnd type="none" w="sm" len="sm"/>
                    </a:lnL>
                  </a:tcPr>
                </a:tc>
                <a:tc>
                  <a:txBody>
                    <a:bodyPr/>
                    <a:lstStyle/>
                    <a:p>
                      <a:pPr marL="0" lvl="0" indent="0" algn="l" rtl="0">
                        <a:spcBef>
                          <a:spcPts val="0"/>
                        </a:spcBef>
                        <a:spcAft>
                          <a:spcPts val="0"/>
                        </a:spcAft>
                        <a:buNone/>
                      </a:pPr>
                      <a:r>
                        <a:rPr lang="en" sz="1100"/>
                        <a:t>Customer A made 12 purchases → high Frequency</a:t>
                      </a:r>
                      <a:endParaRPr sz="1100"/>
                    </a:p>
                    <a:p>
                      <a:pPr marL="0" lvl="0" indent="0" algn="l" rtl="0">
                        <a:spcBef>
                          <a:spcPts val="0"/>
                        </a:spcBef>
                        <a:spcAft>
                          <a:spcPts val="0"/>
                        </a:spcAft>
                        <a:buNone/>
                      </a:pPr>
                      <a:r>
                        <a:rPr lang="en" sz="1100"/>
                        <a:t>Customer B made 2 purchases → low Frequency</a:t>
                      </a:r>
                      <a:endParaRPr sz="1100"/>
                    </a:p>
                  </a:txBody>
                  <a:tcPr marL="91425" marR="91425" marT="91425" marB="91425"/>
                </a:tc>
                <a:extLst>
                  <a:ext uri="{0D108BD9-81ED-4DB2-BD59-A6C34878D82A}">
                    <a16:rowId xmlns:a16="http://schemas.microsoft.com/office/drawing/2014/main" val="10002"/>
                  </a:ext>
                </a:extLst>
              </a:tr>
              <a:tr h="692575">
                <a:tc>
                  <a:txBody>
                    <a:bodyPr/>
                    <a:lstStyle/>
                    <a:p>
                      <a:pPr marL="0" lvl="0" indent="0" algn="l" rtl="0">
                        <a:spcBef>
                          <a:spcPts val="0"/>
                        </a:spcBef>
                        <a:spcAft>
                          <a:spcPts val="0"/>
                        </a:spcAft>
                        <a:buNone/>
                      </a:pPr>
                      <a:r>
                        <a:rPr lang="en" sz="1100"/>
                        <a:t>Monetary</a:t>
                      </a:r>
                      <a:endParaRPr sz="110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100"/>
                        <a:t>How much money the customer has spent in total. Customers who spend more are usually more valuable.</a:t>
                      </a:r>
                      <a:endParaRPr sz="1100"/>
                    </a:p>
                  </a:txBody>
                  <a:tcPr marL="91425" marR="91425" marT="91425" marB="91425">
                    <a:lnL w="9525" cap="flat" cmpd="sng">
                      <a:solidFill>
                        <a:srgbClr val="9E9E9E"/>
                      </a:solidFill>
                      <a:prstDash val="solid"/>
                      <a:round/>
                      <a:headEnd type="none" w="sm" len="sm"/>
                      <a:tailEnd type="none" w="sm" len="sm"/>
                    </a:lnL>
                  </a:tcPr>
                </a:tc>
                <a:tc>
                  <a:txBody>
                    <a:bodyPr/>
                    <a:lstStyle/>
                    <a:p>
                      <a:pPr marL="0" lvl="0" indent="0" algn="l" rtl="0">
                        <a:spcBef>
                          <a:spcPts val="0"/>
                        </a:spcBef>
                        <a:spcAft>
                          <a:spcPts val="0"/>
                        </a:spcAft>
                        <a:buNone/>
                      </a:pPr>
                      <a:r>
                        <a:rPr lang="en" sz="1100"/>
                        <a:t>Customer A spent $1,500 → high Monetary</a:t>
                      </a:r>
                      <a:endParaRPr sz="1100"/>
                    </a:p>
                    <a:p>
                      <a:pPr marL="0" lvl="0" indent="0" algn="l" rtl="0">
                        <a:spcBef>
                          <a:spcPts val="0"/>
                        </a:spcBef>
                        <a:spcAft>
                          <a:spcPts val="0"/>
                        </a:spcAft>
                        <a:buNone/>
                      </a:pPr>
                      <a:r>
                        <a:rPr lang="en" sz="1100"/>
                        <a:t>Customer B spent $50 → low Monetary</a:t>
                      </a:r>
                      <a:endParaRPr sz="1100"/>
                    </a:p>
                  </a:txBody>
                  <a:tcPr marL="91425" marR="91425" marT="91425" marB="91425"/>
                </a:tc>
                <a:extLst>
                  <a:ext uri="{0D108BD9-81ED-4DB2-BD59-A6C34878D82A}">
                    <a16:rowId xmlns:a16="http://schemas.microsoft.com/office/drawing/2014/main" val="10003"/>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16"/>
          <p:cNvSpPr txBox="1">
            <a:spLocks noGrp="1"/>
          </p:cNvSpPr>
          <p:nvPr>
            <p:ph type="title" idx="4294967295"/>
          </p:nvPr>
        </p:nvSpPr>
        <p:spPr>
          <a:xfrm>
            <a:off x="714240" y="628800"/>
            <a:ext cx="6990900" cy="818700"/>
          </a:xfrm>
          <a:prstGeom prst="rect">
            <a:avLst/>
          </a:prstGeom>
          <a:noFill/>
          <a:ln>
            <a:noFill/>
          </a:ln>
        </p:spPr>
        <p:txBody>
          <a:bodyPr spcFirstLastPara="1" wrap="square" lIns="91425" tIns="91425" rIns="91425" bIns="91425" anchor="t" anchorCtr="0">
            <a:normAutofit/>
          </a:bodyPr>
          <a:lstStyle/>
          <a:p>
            <a:pPr marL="0" marR="0" lvl="0" indent="0" algn="l" rtl="0">
              <a:lnSpc>
                <a:spcPct val="100000"/>
              </a:lnSpc>
              <a:spcBef>
                <a:spcPts val="0"/>
              </a:spcBef>
              <a:spcAft>
                <a:spcPts val="0"/>
              </a:spcAft>
              <a:buClr>
                <a:schemeClr val="dk1"/>
              </a:buClr>
              <a:buSzPts val="3200"/>
              <a:buFont typeface="Archivo Black"/>
              <a:buNone/>
            </a:pPr>
            <a:r>
              <a:rPr lang="en" sz="3200">
                <a:solidFill>
                  <a:schemeClr val="dk1"/>
                </a:solidFill>
                <a:latin typeface="Archivo Black"/>
                <a:ea typeface="Archivo Black"/>
                <a:cs typeface="Archivo Black"/>
                <a:sym typeface="Archivo Black"/>
              </a:rPr>
              <a:t>Power BI</a:t>
            </a:r>
            <a:endParaRPr sz="3200" b="0" i="0" u="none" strike="noStrike" cap="none">
              <a:solidFill>
                <a:schemeClr val="dk1"/>
              </a:solidFill>
              <a:latin typeface="Arial"/>
              <a:ea typeface="Arial"/>
              <a:cs typeface="Arial"/>
              <a:sym typeface="Arial"/>
            </a:endParaRPr>
          </a:p>
        </p:txBody>
      </p:sp>
      <p:sp>
        <p:nvSpPr>
          <p:cNvPr id="167" name="Google Shape;167;p16"/>
          <p:cNvSpPr txBox="1">
            <a:spLocks noGrp="1"/>
          </p:cNvSpPr>
          <p:nvPr>
            <p:ph type="subTitle" idx="4294967295"/>
          </p:nvPr>
        </p:nvSpPr>
        <p:spPr>
          <a:xfrm>
            <a:off x="714250" y="1600075"/>
            <a:ext cx="6151800" cy="3140700"/>
          </a:xfrm>
          <a:prstGeom prst="rect">
            <a:avLst/>
          </a:prstGeom>
          <a:noFill/>
          <a:ln>
            <a:noFill/>
          </a:ln>
        </p:spPr>
        <p:txBody>
          <a:bodyPr spcFirstLastPara="1" wrap="square" lIns="91425" tIns="91425" rIns="91425" bIns="91425" anchor="t" anchorCtr="0">
            <a:normAutofit/>
          </a:bodyPr>
          <a:lstStyle/>
          <a:p>
            <a:pPr marL="0" marR="0" lvl="0" indent="0" algn="just" rtl="0">
              <a:lnSpc>
                <a:spcPct val="115000"/>
              </a:lnSpc>
              <a:spcBef>
                <a:spcPts val="0"/>
              </a:spcBef>
              <a:spcAft>
                <a:spcPts val="0"/>
              </a:spcAft>
              <a:buClr>
                <a:schemeClr val="dk1"/>
              </a:buClr>
              <a:buSzPts val="1400"/>
              <a:buFont typeface="Manrope"/>
              <a:buNone/>
            </a:pPr>
            <a:r>
              <a:rPr lang="en" sz="1300">
                <a:solidFill>
                  <a:schemeClr val="dk1"/>
                </a:solidFill>
                <a:latin typeface="Manrope"/>
                <a:ea typeface="Manrope"/>
                <a:cs typeface="Manrope"/>
                <a:sym typeface="Manrope"/>
              </a:rPr>
              <a:t>RFM (Recency, Frequency, Monetary) Analysis in Power BI is a powerful customer segmentation technique used to evaluate and group customers based on their purchasing behavior. By importing transactional data into Power BI, analysts can calculate the recency, frequency, and monetary value for each customer. These RFM metrics are then scored and used to segment customers into meaningful groups such as "Best Customers," "Loyal Customers," or "At-Risk Customers." </a:t>
            </a:r>
            <a:r>
              <a:rPr lang="en" sz="1300" b="1">
                <a:solidFill>
                  <a:schemeClr val="dk1"/>
                </a:solidFill>
                <a:latin typeface="Manrope"/>
                <a:ea typeface="Manrope"/>
                <a:cs typeface="Manrope"/>
                <a:sym typeface="Manrope"/>
              </a:rPr>
              <a:t>With Power BI's interactive visuals and DAX formulas, businesses can build dynamic dashboards to monitor customer segments, identify trends, and develop targeted marketing strategies that drive customer retention and sales growth</a:t>
            </a:r>
            <a:r>
              <a:rPr lang="en" sz="1300">
                <a:solidFill>
                  <a:schemeClr val="dk1"/>
                </a:solidFill>
                <a:latin typeface="Manrope"/>
                <a:ea typeface="Manrope"/>
                <a:cs typeface="Manrope"/>
                <a:sym typeface="Manrope"/>
              </a:rPr>
              <a:t>.</a:t>
            </a:r>
            <a:endParaRPr sz="1300" b="0" i="0" u="none" strike="noStrike" cap="none">
              <a:solidFill>
                <a:srgbClr val="000000"/>
              </a:solidFill>
              <a:latin typeface="Noto Sans Symbols"/>
              <a:ea typeface="Noto Sans Symbols"/>
              <a:cs typeface="Noto Sans Symbols"/>
              <a:sym typeface="Noto Sans Symbol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grpSp>
        <p:nvGrpSpPr>
          <p:cNvPr id="172" name="Google Shape;172;p17"/>
          <p:cNvGrpSpPr/>
          <p:nvPr/>
        </p:nvGrpSpPr>
        <p:grpSpPr>
          <a:xfrm>
            <a:off x="3978720" y="6840"/>
            <a:ext cx="5164200" cy="5143200"/>
            <a:chOff x="3978720" y="6840"/>
            <a:chExt cx="5164200" cy="5143200"/>
          </a:xfrm>
        </p:grpSpPr>
        <p:sp>
          <p:nvSpPr>
            <p:cNvPr id="173" name="Google Shape;173;p17"/>
            <p:cNvSpPr/>
            <p:nvPr/>
          </p:nvSpPr>
          <p:spPr>
            <a:xfrm flipH="1">
              <a:off x="3978720" y="6840"/>
              <a:ext cx="5164200" cy="5143200"/>
            </a:xfrm>
            <a:prstGeom prst="rtTriangl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FFFFFF"/>
                </a:solidFill>
                <a:latin typeface="Noto Sans Symbols"/>
                <a:ea typeface="Noto Sans Symbols"/>
                <a:cs typeface="Noto Sans Symbols"/>
                <a:sym typeface="Noto Sans Symbols"/>
              </a:endParaRPr>
            </a:p>
          </p:txBody>
        </p:sp>
        <p:sp>
          <p:nvSpPr>
            <p:cNvPr id="174" name="Google Shape;174;p17"/>
            <p:cNvSpPr/>
            <p:nvPr/>
          </p:nvSpPr>
          <p:spPr>
            <a:xfrm rot="-2699590">
              <a:off x="4520886" y="3647417"/>
              <a:ext cx="1779576" cy="326259"/>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175" name="Google Shape;175;p17"/>
            <p:cNvSpPr/>
            <p:nvPr/>
          </p:nvSpPr>
          <p:spPr>
            <a:xfrm rot="-2699590">
              <a:off x="7184166" y="2245217"/>
              <a:ext cx="1779576" cy="326259"/>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176" name="Google Shape;176;p17"/>
            <p:cNvSpPr/>
            <p:nvPr/>
          </p:nvSpPr>
          <p:spPr>
            <a:xfrm rot="-2699590">
              <a:off x="6716478" y="1166671"/>
              <a:ext cx="1779576" cy="47729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177" name="Google Shape;177;p17"/>
            <p:cNvSpPr/>
            <p:nvPr/>
          </p:nvSpPr>
          <p:spPr>
            <a:xfrm rot="-2699590">
              <a:off x="5940318" y="3571471"/>
              <a:ext cx="1779576" cy="477297"/>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178" name="Google Shape;178;p17"/>
            <p:cNvSpPr/>
            <p:nvPr/>
          </p:nvSpPr>
          <p:spPr>
            <a:xfrm>
              <a:off x="6778080" y="2891160"/>
              <a:ext cx="1596300" cy="1596300"/>
            </a:xfrm>
            <a:prstGeom prst="ellipse">
              <a:avLst/>
            </a:prstGeom>
            <a:noFill/>
            <a:ln w="9525" cap="flat" cmpd="sng">
              <a:solidFill>
                <a:srgbClr val="F8F8F8"/>
              </a:solidFill>
              <a:prstDash val="lg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grpSp>
      <p:sp>
        <p:nvSpPr>
          <p:cNvPr id="179" name="Google Shape;179;p17"/>
          <p:cNvSpPr txBox="1">
            <a:spLocks noGrp="1"/>
          </p:cNvSpPr>
          <p:nvPr>
            <p:ph type="title" idx="4294967295"/>
          </p:nvPr>
        </p:nvSpPr>
        <p:spPr>
          <a:xfrm>
            <a:off x="733320" y="1971720"/>
            <a:ext cx="4409700" cy="1362000"/>
          </a:xfrm>
          <a:prstGeom prst="rect">
            <a:avLst/>
          </a:prstGeom>
          <a:noFill/>
          <a:ln>
            <a:noFill/>
          </a:ln>
        </p:spPr>
        <p:txBody>
          <a:bodyPr spcFirstLastPara="1" wrap="square" lIns="91425" tIns="91425" rIns="91425" bIns="91425" anchor="b" anchorCtr="0">
            <a:normAutofit/>
          </a:bodyPr>
          <a:lstStyle/>
          <a:p>
            <a:pPr marL="0" marR="0" lvl="0" indent="0" algn="l" rtl="0">
              <a:lnSpc>
                <a:spcPct val="100000"/>
              </a:lnSpc>
              <a:spcBef>
                <a:spcPts val="0"/>
              </a:spcBef>
              <a:spcAft>
                <a:spcPts val="0"/>
              </a:spcAft>
              <a:buClr>
                <a:schemeClr val="dk1"/>
              </a:buClr>
              <a:buSzPts val="3200"/>
              <a:buFont typeface="Archivo Black"/>
              <a:buNone/>
            </a:pPr>
            <a:r>
              <a:rPr lang="en" sz="3200">
                <a:solidFill>
                  <a:schemeClr val="dk1"/>
                </a:solidFill>
                <a:latin typeface="Archivo Black"/>
                <a:ea typeface="Archivo Black"/>
                <a:cs typeface="Archivo Black"/>
                <a:sym typeface="Archivo Black"/>
              </a:rPr>
              <a:t>RFM Analysis</a:t>
            </a:r>
            <a:endParaRPr sz="3200" b="0" i="0" u="none" strike="noStrike" cap="none">
              <a:solidFill>
                <a:schemeClr val="dk1"/>
              </a:solidFill>
              <a:latin typeface="Arial"/>
              <a:ea typeface="Arial"/>
              <a:cs typeface="Arial"/>
              <a:sym typeface="Arial"/>
            </a:endParaRPr>
          </a:p>
        </p:txBody>
      </p:sp>
      <p:sp>
        <p:nvSpPr>
          <p:cNvPr id="180" name="Google Shape;180;p17"/>
          <p:cNvSpPr txBox="1">
            <a:spLocks noGrp="1"/>
          </p:cNvSpPr>
          <p:nvPr>
            <p:ph type="title" idx="4294967295"/>
          </p:nvPr>
        </p:nvSpPr>
        <p:spPr>
          <a:xfrm>
            <a:off x="790560" y="542880"/>
            <a:ext cx="1047300" cy="1333200"/>
          </a:xfrm>
          <a:prstGeom prst="rect">
            <a:avLst/>
          </a:prstGeom>
          <a:solidFill>
            <a:schemeClr val="lt2"/>
          </a:solidFill>
          <a:ln>
            <a:noFill/>
          </a:ln>
        </p:spPr>
        <p:txBody>
          <a:bodyPr spcFirstLastPara="1" wrap="square" lIns="91425" tIns="91425" rIns="91425" bIns="91425" anchor="ctr" anchorCtr="0">
            <a:normAutofit/>
          </a:bodyPr>
          <a:lstStyle/>
          <a:p>
            <a:pPr marL="0" marR="0" lvl="0" indent="0" algn="ctr" rtl="0">
              <a:lnSpc>
                <a:spcPct val="100000"/>
              </a:lnSpc>
              <a:spcBef>
                <a:spcPts val="0"/>
              </a:spcBef>
              <a:spcAft>
                <a:spcPts val="0"/>
              </a:spcAft>
              <a:buClr>
                <a:schemeClr val="dk1"/>
              </a:buClr>
              <a:buSzPts val="4500"/>
              <a:buFont typeface="Archivo Black"/>
              <a:buNone/>
            </a:pPr>
            <a:r>
              <a:rPr lang="en" sz="4500" b="0" i="0" u="none" strike="noStrike" cap="none">
                <a:solidFill>
                  <a:schemeClr val="dk1"/>
                </a:solidFill>
                <a:latin typeface="Archivo Black"/>
                <a:ea typeface="Archivo Black"/>
                <a:cs typeface="Archivo Black"/>
                <a:sym typeface="Archivo Black"/>
              </a:rPr>
              <a:t>0</a:t>
            </a:r>
            <a:r>
              <a:rPr lang="en" sz="4500">
                <a:solidFill>
                  <a:schemeClr val="dk1"/>
                </a:solidFill>
                <a:latin typeface="Archivo Black"/>
                <a:ea typeface="Archivo Black"/>
                <a:cs typeface="Archivo Black"/>
                <a:sym typeface="Archivo Black"/>
              </a:rPr>
              <a:t>3</a:t>
            </a:r>
            <a:endParaRPr sz="4500" b="0" i="0" u="none" strike="noStrike" cap="none">
              <a:solidFill>
                <a:schemeClr val="dk1"/>
              </a:solidFill>
              <a:latin typeface="Arial"/>
              <a:ea typeface="Arial"/>
              <a:cs typeface="Arial"/>
              <a:sym typeface="Arial"/>
            </a:endParaRPr>
          </a:p>
        </p:txBody>
      </p:sp>
      <p:grpSp>
        <p:nvGrpSpPr>
          <p:cNvPr id="181" name="Google Shape;181;p17"/>
          <p:cNvGrpSpPr/>
          <p:nvPr/>
        </p:nvGrpSpPr>
        <p:grpSpPr>
          <a:xfrm>
            <a:off x="5405271" y="1044240"/>
            <a:ext cx="3160020" cy="3290700"/>
            <a:chOff x="5405271" y="1044240"/>
            <a:chExt cx="3160020" cy="3290700"/>
          </a:xfrm>
        </p:grpSpPr>
        <p:sp>
          <p:nvSpPr>
            <p:cNvPr id="182" name="Google Shape;182;p17"/>
            <p:cNvSpPr/>
            <p:nvPr/>
          </p:nvSpPr>
          <p:spPr>
            <a:xfrm rot="-2700000">
              <a:off x="7674867" y="1379514"/>
              <a:ext cx="995748" cy="114551"/>
            </a:xfrm>
            <a:prstGeom prst="roundRect">
              <a:avLst>
                <a:gd name="adj" fmla="val 50000"/>
              </a:avLst>
            </a:prstGeom>
            <a:solidFill>
              <a:schemeClr val="lt1"/>
            </a:solidFill>
            <a:ln>
              <a:noFill/>
            </a:ln>
          </p:spPr>
          <p:txBody>
            <a:bodyPr spcFirstLastPara="1" wrap="square" lIns="91425" tIns="40675" rIns="91425" bIns="4067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sp>
          <p:nvSpPr>
            <p:cNvPr id="183" name="Google Shape;183;p17"/>
            <p:cNvSpPr/>
            <p:nvPr/>
          </p:nvSpPr>
          <p:spPr>
            <a:xfrm rot="-2700000">
              <a:off x="5299947" y="3885114"/>
              <a:ext cx="995748" cy="114551"/>
            </a:xfrm>
            <a:prstGeom prst="roundRect">
              <a:avLst>
                <a:gd name="adj" fmla="val 50000"/>
              </a:avLst>
            </a:prstGeom>
            <a:solidFill>
              <a:schemeClr val="lt1"/>
            </a:solidFill>
            <a:ln>
              <a:noFill/>
            </a:ln>
          </p:spPr>
          <p:txBody>
            <a:bodyPr spcFirstLastPara="1" wrap="square" lIns="91425" tIns="40675" rIns="91425" bIns="40675" anchor="ctr" anchorCtr="0">
              <a:noAutofit/>
            </a:bodyPr>
            <a:lstStyle/>
            <a:p>
              <a:pPr marL="0" marR="0" lvl="0" indent="0" algn="l" rtl="0">
                <a:lnSpc>
                  <a:spcPct val="100000"/>
                </a:lnSpc>
                <a:spcBef>
                  <a:spcPts val="0"/>
                </a:spcBef>
                <a:spcAft>
                  <a:spcPts val="0"/>
                </a:spcAft>
                <a:buNone/>
              </a:pPr>
              <a:endParaRPr sz="1800" b="0" strike="noStrike">
                <a:solidFill>
                  <a:srgbClr val="000000"/>
                </a:solidFill>
                <a:latin typeface="Noto Sans Symbols"/>
                <a:ea typeface="Noto Sans Symbols"/>
                <a:cs typeface="Noto Sans Symbols"/>
                <a:sym typeface="Noto Sans Symbols"/>
              </a:endParaRPr>
            </a:p>
          </p:txBody>
        </p:sp>
      </p:grpSp>
      <p:pic>
        <p:nvPicPr>
          <p:cNvPr id="184" name="Google Shape;184;p17"/>
          <p:cNvPicPr preferRelativeResize="0"/>
          <p:nvPr/>
        </p:nvPicPr>
        <p:blipFill rotWithShape="1">
          <a:blip r:embed="rId3">
            <a:alphaModFix/>
          </a:blip>
          <a:srcRect l="10848" t="10008" r="10934" b="10745"/>
          <a:stretch/>
        </p:blipFill>
        <p:spPr>
          <a:xfrm>
            <a:off x="5396125" y="1053800"/>
            <a:ext cx="3035700" cy="3035700"/>
          </a:xfrm>
          <a:prstGeom prst="ellipse">
            <a:avLst/>
          </a:prstGeom>
          <a:noFill/>
          <a:ln w="38100" cap="flat" cmpd="sng">
            <a:solidFill>
              <a:srgbClr val="F8F8F8"/>
            </a:solidFill>
            <a:prstDash val="solid"/>
            <a:round/>
            <a:headEnd type="none" w="sm" len="sm"/>
            <a:tailEnd type="none" w="sm" len="sm"/>
          </a:ln>
        </p:spPr>
      </p:pic>
    </p:spTree>
  </p:cSld>
  <p:clrMapOvr>
    <a:masterClrMapping/>
  </p:clrMapOvr>
</p:sld>
</file>

<file path=ppt/theme/theme1.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2153</Words>
  <Application>Microsoft Office PowerPoint</Application>
  <PresentationFormat>On-screen Show (16:9)</PresentationFormat>
  <Paragraphs>141</Paragraphs>
  <Slides>20</Slides>
  <Notes>20</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20</vt:i4>
      </vt:variant>
    </vt:vector>
  </HeadingPairs>
  <TitlesOfParts>
    <vt:vector size="28" baseType="lpstr">
      <vt:lpstr>Noto Sans Symbols</vt:lpstr>
      <vt:lpstr>Arial</vt:lpstr>
      <vt:lpstr>Manrope</vt:lpstr>
      <vt:lpstr>Archivo Black</vt:lpstr>
      <vt:lpstr>Business Administration School Center by Slidesgo</vt:lpstr>
      <vt:lpstr>Business Administration School Center by Slidesgo</vt:lpstr>
      <vt:lpstr>Business Administration School Center by Slidesgo</vt:lpstr>
      <vt:lpstr>Business Administration School Center by Slidesgo</vt:lpstr>
      <vt:lpstr>Customer Segmentation Analysis</vt:lpstr>
      <vt:lpstr>01</vt:lpstr>
      <vt:lpstr>Definition and Importance of customer segmentation</vt:lpstr>
      <vt:lpstr>Data Source</vt:lpstr>
      <vt:lpstr>Metadata</vt:lpstr>
      <vt:lpstr>Methods and Tools</vt:lpstr>
      <vt:lpstr>RFM Analysis</vt:lpstr>
      <vt:lpstr>Power BI</vt:lpstr>
      <vt:lpstr>RFM Analysis</vt:lpstr>
      <vt:lpstr>Building the RFM Table</vt:lpstr>
      <vt:lpstr>Building the RFM Table</vt:lpstr>
      <vt:lpstr>Building the RFM Table</vt:lpstr>
      <vt:lpstr>Building Dashboard</vt:lpstr>
      <vt:lpstr>Business Insight and Recommendation</vt:lpstr>
      <vt:lpstr>Business Insight</vt:lpstr>
      <vt:lpstr>Business Insight</vt:lpstr>
      <vt:lpstr>Action Needed</vt:lpstr>
      <vt:lpstr>Action Needed</vt:lpstr>
      <vt:lpstr>Action Needed</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Novia Anggita Aprilianti</cp:lastModifiedBy>
  <cp:revision>2</cp:revision>
  <dcterms:modified xsi:type="dcterms:W3CDTF">2025-04-06T10:54:59Z</dcterms:modified>
</cp:coreProperties>
</file>